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9" r:id="rId2"/>
    <p:sldId id="287" r:id="rId3"/>
    <p:sldId id="286" r:id="rId4"/>
    <p:sldId id="260" r:id="rId5"/>
    <p:sldId id="310" r:id="rId6"/>
    <p:sldId id="288" r:id="rId7"/>
    <p:sldId id="289" r:id="rId8"/>
    <p:sldId id="261" r:id="rId9"/>
    <p:sldId id="277" r:id="rId10"/>
    <p:sldId id="278" r:id="rId11"/>
    <p:sldId id="290" r:id="rId12"/>
    <p:sldId id="269" r:id="rId13"/>
    <p:sldId id="291" r:id="rId14"/>
    <p:sldId id="274" r:id="rId15"/>
    <p:sldId id="292" r:id="rId16"/>
    <p:sldId id="293" r:id="rId17"/>
    <p:sldId id="276" r:id="rId18"/>
    <p:sldId id="280" r:id="rId19"/>
    <p:sldId id="294" r:id="rId20"/>
    <p:sldId id="296" r:id="rId21"/>
    <p:sldId id="282" r:id="rId22"/>
    <p:sldId id="265" r:id="rId23"/>
    <p:sldId id="297" r:id="rId24"/>
    <p:sldId id="264" r:id="rId25"/>
    <p:sldId id="267" r:id="rId26"/>
    <p:sldId id="266" r:id="rId27"/>
    <p:sldId id="268" r:id="rId28"/>
    <p:sldId id="298" r:id="rId29"/>
    <p:sldId id="270" r:id="rId30"/>
    <p:sldId id="281" r:id="rId31"/>
    <p:sldId id="300" r:id="rId32"/>
    <p:sldId id="283" r:id="rId33"/>
    <p:sldId id="301" r:id="rId34"/>
    <p:sldId id="302" r:id="rId35"/>
    <p:sldId id="303" r:id="rId36"/>
    <p:sldId id="304" r:id="rId37"/>
    <p:sldId id="305" r:id="rId38"/>
    <p:sldId id="306" r:id="rId39"/>
    <p:sldId id="279" r:id="rId40"/>
    <p:sldId id="299" r:id="rId41"/>
    <p:sldId id="307" r:id="rId42"/>
    <p:sldId id="271" r:id="rId43"/>
    <p:sldId id="284" r:id="rId44"/>
    <p:sldId id="272" r:id="rId45"/>
    <p:sldId id="308" r:id="rId46"/>
    <p:sldId id="273" r:id="rId47"/>
    <p:sldId id="275" r:id="rId48"/>
    <p:sldId id="295" r:id="rId49"/>
    <p:sldId id="311" r:id="rId50"/>
    <p:sldId id="312" r:id="rId5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04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tangolo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tangolo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69B731CA-A053-427A-B6EE-376B73C074F6}" type="datetimeFigureOut">
              <a:rPr lang="it-IT" smtClean="0"/>
              <a:pPr/>
              <a:t>10/12/2014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AA6041-6CFC-4AA4-B5D8-4A162A60440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731CA-A053-427A-B6EE-376B73C074F6}" type="datetimeFigureOut">
              <a:rPr lang="it-IT" smtClean="0"/>
              <a:pPr/>
              <a:t>10/12/2014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A6041-6CFC-4AA4-B5D8-4A162A60440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69B731CA-A053-427A-B6EE-376B73C074F6}" type="datetimeFigureOut">
              <a:rPr lang="it-IT" smtClean="0"/>
              <a:pPr/>
              <a:t>10/12/2014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7" name="Rettangolo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B6AA6041-6CFC-4AA4-B5D8-4A162A60440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731CA-A053-427A-B6EE-376B73C074F6}" type="datetimeFigureOut">
              <a:rPr lang="it-IT" smtClean="0"/>
              <a:pPr/>
              <a:t>10/12/2014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AA6041-6CFC-4AA4-B5D8-4A162A604402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7" name="Rettangolo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731CA-A053-427A-B6EE-376B73C074F6}" type="datetimeFigureOut">
              <a:rPr lang="it-IT" smtClean="0"/>
              <a:pPr/>
              <a:t>10/12/2014</a:t>
            </a:fld>
            <a:endParaRPr lang="it-IT"/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6AA6041-6CFC-4AA4-B5D8-4A162A604402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egnaposto contenuto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9B731CA-A053-427A-B6EE-376B73C074F6}" type="datetimeFigureOut">
              <a:rPr lang="it-IT" smtClean="0"/>
              <a:pPr/>
              <a:t>10/12/2014</a:t>
            </a:fld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AA6041-6CFC-4AA4-B5D8-4A162A604402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2" name="Segnaposto piè di pagina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9B731CA-A053-427A-B6EE-376B73C074F6}" type="datetimeFigureOut">
              <a:rPr lang="it-IT" smtClean="0"/>
              <a:pPr/>
              <a:t>10/12/2014</a:t>
            </a:fld>
            <a:endParaRPr lang="it-IT"/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AA6041-6CFC-4AA4-B5D8-4A162A604402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it-IT"/>
          </a:p>
        </p:txBody>
      </p:sp>
      <p:sp>
        <p:nvSpPr>
          <p:cNvPr id="16" name="Segnaposto testo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5" name="Segnaposto testo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731CA-A053-427A-B6EE-376B73C074F6}" type="datetimeFigureOut">
              <a:rPr lang="it-IT" smtClean="0"/>
              <a:pPr/>
              <a:t>10/12/2014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AA6041-6CFC-4AA4-B5D8-4A162A60440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731CA-A053-427A-B6EE-376B73C074F6}" type="datetimeFigureOut">
              <a:rPr lang="it-IT" smtClean="0"/>
              <a:pPr/>
              <a:t>10/12/2014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AA6041-6CFC-4AA4-B5D8-4A162A60440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731CA-A053-427A-B6EE-376B73C074F6}" type="datetimeFigureOut">
              <a:rPr lang="it-IT" smtClean="0"/>
              <a:pPr/>
              <a:t>10/12/2014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AA6041-6CFC-4AA4-B5D8-4A162A604402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9" name="Segnaposto contenuto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8" name="Rettangolo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tangolo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1" name="Rettangolo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69B731CA-A053-427A-B6EE-376B73C074F6}" type="datetimeFigureOut">
              <a:rPr lang="it-IT" smtClean="0"/>
              <a:pPr/>
              <a:t>10/12/2014</a:t>
            </a:fld>
            <a:endParaRPr lang="it-IT"/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6AA6041-6CFC-4AA4-B5D8-4A162A604402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9B731CA-A053-427A-B6EE-376B73C074F6}" type="datetimeFigureOut">
              <a:rPr lang="it-IT" smtClean="0"/>
              <a:pPr/>
              <a:t>10/12/2014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Rettangolo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AA6041-6CFC-4AA4-B5D8-4A162A604402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gif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logo no band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74" t="16225" r="17774" b="19978"/>
          <a:stretch>
            <a:fillRect/>
          </a:stretch>
        </p:blipFill>
        <p:spPr>
          <a:xfrm>
            <a:off x="0" y="0"/>
            <a:ext cx="1475656" cy="432520"/>
          </a:xfrm>
          <a:prstGeom prst="rect">
            <a:avLst/>
          </a:prstGeom>
        </p:spPr>
      </p:pic>
      <p:sp>
        <p:nvSpPr>
          <p:cNvPr id="9" name="Titolo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Dario Disegni</a:t>
            </a:r>
            <a:br>
              <a:rPr lang="it-IT" dirty="0" smtClean="0"/>
            </a:br>
            <a:r>
              <a:rPr lang="it-IT" sz="1800" dirty="0" smtClean="0"/>
              <a:t>Presidente Fondazione per i Beni Culturali Ebraici in Italia Onlus</a:t>
            </a:r>
            <a:endParaRPr lang="it-IT" dirty="0"/>
          </a:p>
        </p:txBody>
      </p:sp>
      <p:sp>
        <p:nvSpPr>
          <p:cNvPr id="4" name="Titolo 8"/>
          <p:cNvSpPr txBox="1">
            <a:spLocks/>
          </p:cNvSpPr>
          <p:nvPr/>
        </p:nvSpPr>
        <p:spPr>
          <a:xfrm>
            <a:off x="1547664" y="1844824"/>
            <a:ext cx="7596336" cy="208823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Il patrimonio</a:t>
            </a:r>
            <a:r>
              <a:rPr kumimoji="0" lang="it-IT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architettonico ebraico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dirty="0" smtClean="0">
                <a:latin typeface="+mj-lt"/>
                <a:ea typeface="+mj-ea"/>
                <a:cs typeface="+mj-cs"/>
              </a:rPr>
              <a:t>i</a:t>
            </a:r>
            <a:r>
              <a:rPr lang="it-IT" sz="2800" b="1" baseline="0" dirty="0" smtClean="0">
                <a:latin typeface="+mj-lt"/>
                <a:ea typeface="+mj-ea"/>
                <a:cs typeface="+mj-cs"/>
              </a:rPr>
              <a:t>n</a:t>
            </a:r>
            <a:r>
              <a:rPr lang="it-IT" sz="2800" b="1" dirty="0" smtClean="0">
                <a:latin typeface="+mj-lt"/>
                <a:ea typeface="+mj-ea"/>
                <a:cs typeface="+mj-cs"/>
              </a:rPr>
              <a:t> Italia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olo 8"/>
          <p:cNvSpPr txBox="1">
            <a:spLocks/>
          </p:cNvSpPr>
          <p:nvPr/>
        </p:nvSpPr>
        <p:spPr>
          <a:xfrm>
            <a:off x="1619672" y="5445224"/>
            <a:ext cx="7315200" cy="136815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Torino, 11 dicembre 2014</a:t>
            </a:r>
            <a:endParaRPr kumimoji="0" lang="it-IT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Torino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Sinagoghe del Piemonte</a:t>
            </a:r>
            <a:endParaRPr lang="it-IT" dirty="0"/>
          </a:p>
        </p:txBody>
      </p:sp>
      <p:pic>
        <p:nvPicPr>
          <p:cNvPr id="7" name="Immagine 6" descr="logo no band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74" t="16225" r="17774" b="19978"/>
          <a:stretch>
            <a:fillRect/>
          </a:stretch>
        </p:blipFill>
        <p:spPr>
          <a:xfrm>
            <a:off x="0" y="0"/>
            <a:ext cx="1475656" cy="432520"/>
          </a:xfrm>
          <a:prstGeom prst="rect">
            <a:avLst/>
          </a:prstGeom>
        </p:spPr>
      </p:pic>
      <p:pic>
        <p:nvPicPr>
          <p:cNvPr id="8" name="Segnaposto immagine 7" descr="21 - Torino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tretch>
            <a:fillRect/>
          </a:stretch>
        </p:blipFill>
        <p:spPr>
          <a:xfrm>
            <a:off x="3203848" y="116632"/>
            <a:ext cx="3202216" cy="4440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Biella</a:t>
            </a: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Sinagoghe del Piemonte</a:t>
            </a:r>
            <a:endParaRPr lang="it-IT" dirty="0"/>
          </a:p>
        </p:txBody>
      </p:sp>
      <p:pic>
        <p:nvPicPr>
          <p:cNvPr id="7" name="Immagine 6" descr="logo no band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74" t="16225" r="17774" b="19978"/>
          <a:stretch>
            <a:fillRect/>
          </a:stretch>
        </p:blipFill>
        <p:spPr>
          <a:xfrm>
            <a:off x="0" y="0"/>
            <a:ext cx="1475656" cy="432520"/>
          </a:xfrm>
          <a:prstGeom prst="rect">
            <a:avLst/>
          </a:prstGeom>
        </p:spPr>
      </p:pic>
      <p:pic>
        <p:nvPicPr>
          <p:cNvPr id="9" name="Segnaposto immagine 8" descr="31 Biella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tretch>
            <a:fillRect/>
          </a:stretch>
        </p:blipFill>
        <p:spPr>
          <a:xfrm>
            <a:off x="3347864" y="44624"/>
            <a:ext cx="3384376" cy="4547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Carmagnola</a:t>
            </a: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Sinagoghe del Piemonte</a:t>
            </a:r>
            <a:endParaRPr lang="it-IT" dirty="0"/>
          </a:p>
        </p:txBody>
      </p:sp>
      <p:pic>
        <p:nvPicPr>
          <p:cNvPr id="7" name="Immagine 6" descr="logo no band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74" t="16225" r="17774" b="19978"/>
          <a:stretch>
            <a:fillRect/>
          </a:stretch>
        </p:blipFill>
        <p:spPr>
          <a:xfrm>
            <a:off x="0" y="0"/>
            <a:ext cx="1475656" cy="432520"/>
          </a:xfrm>
          <a:prstGeom prst="rect">
            <a:avLst/>
          </a:prstGeom>
        </p:spPr>
      </p:pic>
      <p:pic>
        <p:nvPicPr>
          <p:cNvPr id="8" name="Segnaposto immagine 7" descr="10 - Carmagnola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9835" b="983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Saluzzo</a:t>
            </a: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Sinagoghe del Piemonte</a:t>
            </a:r>
            <a:endParaRPr lang="it-IT" dirty="0"/>
          </a:p>
        </p:txBody>
      </p:sp>
      <p:pic>
        <p:nvPicPr>
          <p:cNvPr id="7" name="Immagine 6" descr="logo no band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74" t="16225" r="17774" b="19978"/>
          <a:stretch>
            <a:fillRect/>
          </a:stretch>
        </p:blipFill>
        <p:spPr>
          <a:xfrm>
            <a:off x="0" y="0"/>
            <a:ext cx="1475656" cy="432520"/>
          </a:xfrm>
          <a:prstGeom prst="rect">
            <a:avLst/>
          </a:prstGeom>
        </p:spPr>
      </p:pic>
      <p:pic>
        <p:nvPicPr>
          <p:cNvPr id="9" name="Segnaposto immagine 8" descr="32 Saluzzo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4965" b="496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Asti</a:t>
            </a: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Sinagoghe del Piemonte</a:t>
            </a:r>
            <a:endParaRPr lang="it-IT" dirty="0"/>
          </a:p>
        </p:txBody>
      </p:sp>
      <p:pic>
        <p:nvPicPr>
          <p:cNvPr id="7" name="Immagine 6" descr="logo no band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74" t="16225" r="17774" b="19978"/>
          <a:stretch>
            <a:fillRect/>
          </a:stretch>
        </p:blipFill>
        <p:spPr>
          <a:xfrm>
            <a:off x="0" y="0"/>
            <a:ext cx="1475656" cy="432520"/>
          </a:xfrm>
          <a:prstGeom prst="rect">
            <a:avLst/>
          </a:prstGeom>
        </p:spPr>
      </p:pic>
      <p:pic>
        <p:nvPicPr>
          <p:cNvPr id="8" name="Segnaposto immagine 7" descr="17 - Asti+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4504" b="450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Ivrea</a:t>
            </a:r>
          </a:p>
          <a:p>
            <a:r>
              <a:rPr lang="it-IT" sz="1000" dirty="0" smtClean="0"/>
              <a:t>Copyright Marco </a:t>
            </a:r>
            <a:r>
              <a:rPr lang="it-IT" sz="1000" dirty="0" err="1" smtClean="0"/>
              <a:t>Saroldi</a:t>
            </a: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Sinagoghe del Piemonte</a:t>
            </a:r>
            <a:endParaRPr lang="it-IT" dirty="0"/>
          </a:p>
        </p:txBody>
      </p:sp>
      <p:pic>
        <p:nvPicPr>
          <p:cNvPr id="7" name="Immagine 6" descr="logo no band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74" t="16225" r="17774" b="19978"/>
          <a:stretch>
            <a:fillRect/>
          </a:stretch>
        </p:blipFill>
        <p:spPr>
          <a:xfrm>
            <a:off x="0" y="0"/>
            <a:ext cx="1475656" cy="432520"/>
          </a:xfrm>
          <a:prstGeom prst="rect">
            <a:avLst/>
          </a:prstGeom>
        </p:spPr>
      </p:pic>
      <p:pic>
        <p:nvPicPr>
          <p:cNvPr id="9" name="Segnaposto immagine 8" descr="33 Ivrea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5482" b="548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Alessandria</a:t>
            </a: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Sinagoghe del Piemonte</a:t>
            </a:r>
            <a:endParaRPr lang="it-IT" dirty="0"/>
          </a:p>
        </p:txBody>
      </p:sp>
      <p:pic>
        <p:nvPicPr>
          <p:cNvPr id="7" name="Immagine 6" descr="logo no band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74" t="16225" r="17774" b="19978"/>
          <a:stretch>
            <a:fillRect/>
          </a:stretch>
        </p:blipFill>
        <p:spPr>
          <a:xfrm>
            <a:off x="0" y="0"/>
            <a:ext cx="1475656" cy="432520"/>
          </a:xfrm>
          <a:prstGeom prst="rect">
            <a:avLst/>
          </a:prstGeom>
        </p:spPr>
      </p:pic>
      <p:pic>
        <p:nvPicPr>
          <p:cNvPr id="8" name="Segnaposto immagine 7" descr="Alessandria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tretch>
            <a:fillRect/>
          </a:stretch>
        </p:blipFill>
        <p:spPr>
          <a:xfrm>
            <a:off x="3275856" y="41243"/>
            <a:ext cx="3384376" cy="4512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Vercelli</a:t>
            </a: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Sinagoghe del Piemonte</a:t>
            </a:r>
            <a:endParaRPr lang="it-IT" dirty="0"/>
          </a:p>
        </p:txBody>
      </p:sp>
      <p:pic>
        <p:nvPicPr>
          <p:cNvPr id="7" name="Immagine 6" descr="logo no band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74" t="16225" r="17774" b="19978"/>
          <a:stretch>
            <a:fillRect/>
          </a:stretch>
        </p:blipFill>
        <p:spPr>
          <a:xfrm>
            <a:off x="0" y="0"/>
            <a:ext cx="1475656" cy="432520"/>
          </a:xfrm>
          <a:prstGeom prst="rect">
            <a:avLst/>
          </a:prstGeom>
        </p:spPr>
      </p:pic>
      <p:pic>
        <p:nvPicPr>
          <p:cNvPr id="8" name="Segnaposto immagine 7" descr="19 - Vercelli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4146" b="414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Milano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Sinagoghe della Lombardia</a:t>
            </a:r>
            <a:endParaRPr lang="it-IT" dirty="0"/>
          </a:p>
        </p:txBody>
      </p:sp>
      <p:pic>
        <p:nvPicPr>
          <p:cNvPr id="7" name="Immagine 6" descr="logo no band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74" t="16225" r="17774" b="19978"/>
          <a:stretch>
            <a:fillRect/>
          </a:stretch>
        </p:blipFill>
        <p:spPr>
          <a:xfrm>
            <a:off x="0" y="0"/>
            <a:ext cx="1475656" cy="432520"/>
          </a:xfrm>
          <a:prstGeom prst="rect">
            <a:avLst/>
          </a:prstGeom>
        </p:spPr>
      </p:pic>
      <p:pic>
        <p:nvPicPr>
          <p:cNvPr id="8" name="Segnaposto immagine 7" descr="23 Milano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9835" b="983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Mantova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Sinagoghe della Lombardia</a:t>
            </a:r>
            <a:endParaRPr lang="it-IT" dirty="0"/>
          </a:p>
        </p:txBody>
      </p:sp>
      <p:pic>
        <p:nvPicPr>
          <p:cNvPr id="7" name="Immagine 6" descr="logo no band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74" t="16225" r="17774" b="19978"/>
          <a:stretch>
            <a:fillRect/>
          </a:stretch>
        </p:blipFill>
        <p:spPr>
          <a:xfrm>
            <a:off x="0" y="0"/>
            <a:ext cx="1475656" cy="432520"/>
          </a:xfrm>
          <a:prstGeom prst="rect">
            <a:avLst/>
          </a:prstGeom>
        </p:spPr>
      </p:pic>
      <p:pic>
        <p:nvPicPr>
          <p:cNvPr id="9" name="Segnaposto immagine 8" descr="Mantova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tretch>
            <a:fillRect/>
          </a:stretch>
        </p:blipFill>
        <p:spPr>
          <a:xfrm>
            <a:off x="2275026" y="116632"/>
            <a:ext cx="5825366" cy="4320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/>
              <a:t>Immagine tratta dal sito www.beniculturaliebraici.it</a:t>
            </a: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Mappatura dei beni culturali ebraici</a:t>
            </a:r>
            <a:endParaRPr lang="it-IT" dirty="0"/>
          </a:p>
        </p:txBody>
      </p:sp>
      <p:pic>
        <p:nvPicPr>
          <p:cNvPr id="7" name="Immagine 6" descr="logo no band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74" t="16225" r="17774" b="19978"/>
          <a:stretch>
            <a:fillRect/>
          </a:stretch>
        </p:blipFill>
        <p:spPr>
          <a:xfrm>
            <a:off x="0" y="0"/>
            <a:ext cx="1475656" cy="432520"/>
          </a:xfrm>
          <a:prstGeom prst="rect">
            <a:avLst/>
          </a:prstGeom>
        </p:spPr>
      </p:pic>
      <p:pic>
        <p:nvPicPr>
          <p:cNvPr id="2052" name="Picture 4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/>
          <a:srcRect t="12346" b="12346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Sabbioneta</a:t>
            </a:r>
            <a:endParaRPr lang="it-IT" dirty="0" smtClean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Sinagoghe della Lombardia</a:t>
            </a:r>
            <a:endParaRPr lang="it-IT" dirty="0"/>
          </a:p>
        </p:txBody>
      </p:sp>
      <p:pic>
        <p:nvPicPr>
          <p:cNvPr id="7" name="Immagine 6" descr="logo no band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74" t="16225" r="17774" b="19978"/>
          <a:stretch>
            <a:fillRect/>
          </a:stretch>
        </p:blipFill>
        <p:spPr>
          <a:xfrm>
            <a:off x="0" y="0"/>
            <a:ext cx="1475656" cy="432520"/>
          </a:xfrm>
          <a:prstGeom prst="rect">
            <a:avLst/>
          </a:prstGeom>
        </p:spPr>
      </p:pic>
      <p:pic>
        <p:nvPicPr>
          <p:cNvPr id="8" name="Segnaposto immagine 7" descr="Sabbioneta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9787" b="97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Genova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Sinagoghe della Liguria</a:t>
            </a:r>
            <a:endParaRPr lang="it-IT" dirty="0"/>
          </a:p>
        </p:txBody>
      </p:sp>
      <p:pic>
        <p:nvPicPr>
          <p:cNvPr id="7" name="Immagine 6" descr="logo no band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74" t="16225" r="17774" b="19978"/>
          <a:stretch>
            <a:fillRect/>
          </a:stretch>
        </p:blipFill>
        <p:spPr>
          <a:xfrm>
            <a:off x="0" y="0"/>
            <a:ext cx="1475656" cy="432520"/>
          </a:xfrm>
          <a:prstGeom prst="rect">
            <a:avLst/>
          </a:prstGeom>
        </p:spPr>
      </p:pic>
      <p:pic>
        <p:nvPicPr>
          <p:cNvPr id="8" name="Segnaposto immagine 7" descr="25 - Genova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9835" b="983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Venezia – Scola Canton</a:t>
            </a: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Sinagoghe del Veneto</a:t>
            </a:r>
            <a:endParaRPr lang="it-IT" dirty="0"/>
          </a:p>
        </p:txBody>
      </p:sp>
      <p:pic>
        <p:nvPicPr>
          <p:cNvPr id="7" name="Immagine 6" descr="logo no band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74" t="16225" r="17774" b="19978"/>
          <a:stretch>
            <a:fillRect/>
          </a:stretch>
        </p:blipFill>
        <p:spPr>
          <a:xfrm>
            <a:off x="0" y="0"/>
            <a:ext cx="1475656" cy="432520"/>
          </a:xfrm>
          <a:prstGeom prst="rect">
            <a:avLst/>
          </a:prstGeom>
        </p:spPr>
      </p:pic>
      <p:pic>
        <p:nvPicPr>
          <p:cNvPr id="11" name="Segnaposto immagine 10" descr="6.2 - Venezia Canton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4815" b="481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it-IT" dirty="0" smtClean="0"/>
              <a:t>Venezia – Scola Italiana e vista sul Ghetto</a:t>
            </a:r>
          </a:p>
          <a:p>
            <a:r>
              <a:rPr lang="it-IT" dirty="0" smtClean="0"/>
              <a:t>La Scola si riconosce nel palazzo di destra dalle cinque finestre grandi verdi.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Sinagoghe del Veneto</a:t>
            </a:r>
            <a:endParaRPr lang="it-IT" dirty="0"/>
          </a:p>
        </p:txBody>
      </p:sp>
      <p:pic>
        <p:nvPicPr>
          <p:cNvPr id="7" name="Immagine 6" descr="logo no band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74" t="16225" r="17774" b="19978"/>
          <a:stretch>
            <a:fillRect/>
          </a:stretch>
        </p:blipFill>
        <p:spPr>
          <a:xfrm>
            <a:off x="0" y="0"/>
            <a:ext cx="1475656" cy="432520"/>
          </a:xfrm>
          <a:prstGeom prst="rect">
            <a:avLst/>
          </a:prstGeom>
        </p:spPr>
      </p:pic>
      <p:pic>
        <p:nvPicPr>
          <p:cNvPr id="8" name="Segnaposto immagine 7" descr="Venezia Italiana.JPE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4871" b="487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Venezia – Scola Tedesca</a:t>
            </a: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Sinagoghe del Veneto</a:t>
            </a:r>
            <a:endParaRPr lang="it-IT" dirty="0"/>
          </a:p>
        </p:txBody>
      </p:sp>
      <p:pic>
        <p:nvPicPr>
          <p:cNvPr id="7" name="Immagine 6" descr="logo no band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74" t="16225" r="17774" b="19978"/>
          <a:stretch>
            <a:fillRect/>
          </a:stretch>
        </p:blipFill>
        <p:spPr>
          <a:xfrm>
            <a:off x="0" y="0"/>
            <a:ext cx="1475656" cy="432520"/>
          </a:xfrm>
          <a:prstGeom prst="rect">
            <a:avLst/>
          </a:prstGeom>
        </p:spPr>
      </p:pic>
      <p:pic>
        <p:nvPicPr>
          <p:cNvPr id="8" name="Segnaposto immagine 7" descr="5 - Venezia Tedesca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12346" b="1234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Venezia – Scola Spagnola</a:t>
            </a: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Sinagoghe del Veneto</a:t>
            </a:r>
            <a:endParaRPr lang="it-IT" dirty="0"/>
          </a:p>
        </p:txBody>
      </p:sp>
      <p:pic>
        <p:nvPicPr>
          <p:cNvPr id="7" name="Immagine 6" descr="logo no band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74" t="16225" r="17774" b="19978"/>
          <a:stretch>
            <a:fillRect/>
          </a:stretch>
        </p:blipFill>
        <p:spPr>
          <a:xfrm>
            <a:off x="0" y="0"/>
            <a:ext cx="1475656" cy="432520"/>
          </a:xfrm>
          <a:prstGeom prst="rect">
            <a:avLst/>
          </a:prstGeom>
        </p:spPr>
      </p:pic>
      <p:pic>
        <p:nvPicPr>
          <p:cNvPr id="8" name="Segnaposto immagine 7" descr="8 - Scola Spagnola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4837" b="483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Venezia – Scola Levantina</a:t>
            </a: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Sinagoghe del Veneto</a:t>
            </a:r>
            <a:endParaRPr lang="it-IT" dirty="0"/>
          </a:p>
        </p:txBody>
      </p:sp>
      <p:pic>
        <p:nvPicPr>
          <p:cNvPr id="7" name="Immagine 6" descr="logo no band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74" t="16225" r="17774" b="19978"/>
          <a:stretch>
            <a:fillRect/>
          </a:stretch>
        </p:blipFill>
        <p:spPr>
          <a:xfrm>
            <a:off x="0" y="0"/>
            <a:ext cx="1475656" cy="432520"/>
          </a:xfrm>
          <a:prstGeom prst="rect">
            <a:avLst/>
          </a:prstGeom>
        </p:spPr>
      </p:pic>
      <p:pic>
        <p:nvPicPr>
          <p:cNvPr id="10" name="Segnaposto immagine 9" descr="7 - Scola levantina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tretch>
            <a:fillRect/>
          </a:stretch>
        </p:blipFill>
        <p:spPr>
          <a:xfrm>
            <a:off x="5724128" y="44624"/>
            <a:ext cx="3196415" cy="4545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11" descr="7.2 - Scola levantin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1052736"/>
            <a:ext cx="3323861" cy="24928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Padova</a:t>
            </a: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Sinagoghe del Veneto</a:t>
            </a:r>
            <a:endParaRPr lang="it-IT" dirty="0"/>
          </a:p>
        </p:txBody>
      </p:sp>
      <p:pic>
        <p:nvPicPr>
          <p:cNvPr id="7" name="Immagine 6" descr="logo no band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74" t="16225" r="17774" b="19978"/>
          <a:stretch>
            <a:fillRect/>
          </a:stretch>
        </p:blipFill>
        <p:spPr>
          <a:xfrm>
            <a:off x="0" y="0"/>
            <a:ext cx="1475656" cy="432520"/>
          </a:xfrm>
          <a:prstGeom prst="rect">
            <a:avLst/>
          </a:prstGeom>
        </p:spPr>
      </p:pic>
      <p:pic>
        <p:nvPicPr>
          <p:cNvPr id="9" name="Segnaposto immagine 8" descr="9 - Ghetto Padov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5022"/>
          <a:stretch>
            <a:fillRect/>
          </a:stretch>
        </p:blipFill>
        <p:spPr>
          <a:xfrm>
            <a:off x="1835696" y="116632"/>
            <a:ext cx="2723392" cy="4301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 descr="Padov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1196752"/>
            <a:ext cx="3668979" cy="2448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Verona</a:t>
            </a: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Sinagoghe del Veneto</a:t>
            </a:r>
            <a:endParaRPr lang="it-IT" dirty="0"/>
          </a:p>
        </p:txBody>
      </p:sp>
      <p:pic>
        <p:nvPicPr>
          <p:cNvPr id="7" name="Immagine 6" descr="logo no band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74" t="16225" r="17774" b="19978"/>
          <a:stretch>
            <a:fillRect/>
          </a:stretch>
        </p:blipFill>
        <p:spPr>
          <a:xfrm>
            <a:off x="0" y="0"/>
            <a:ext cx="1475656" cy="432520"/>
          </a:xfrm>
          <a:prstGeom prst="rect">
            <a:avLst/>
          </a:prstGeom>
        </p:spPr>
      </p:pic>
      <p:pic>
        <p:nvPicPr>
          <p:cNvPr id="10" name="Segnaposto immagine 9" descr="Verona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9835" b="983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Merano</a:t>
            </a: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Sinagoghe del Trentino Alto Adige</a:t>
            </a:r>
            <a:endParaRPr lang="it-IT" dirty="0"/>
          </a:p>
        </p:txBody>
      </p:sp>
      <p:pic>
        <p:nvPicPr>
          <p:cNvPr id="7" name="Immagine 6" descr="logo no band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74" t="16225" r="17774" b="19978"/>
          <a:stretch>
            <a:fillRect/>
          </a:stretch>
        </p:blipFill>
        <p:spPr>
          <a:xfrm>
            <a:off x="0" y="0"/>
            <a:ext cx="1475656" cy="432520"/>
          </a:xfrm>
          <a:prstGeom prst="rect">
            <a:avLst/>
          </a:prstGeom>
        </p:spPr>
      </p:pic>
      <p:pic>
        <p:nvPicPr>
          <p:cNvPr id="8" name="Segnaposto immagine 7" descr="Merano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4701" b="470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/>
              <a:t>Ostia Antica (RM)</a:t>
            </a: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Sinagoghe del periodo romano</a:t>
            </a:r>
            <a:endParaRPr lang="it-IT" dirty="0"/>
          </a:p>
        </p:txBody>
      </p:sp>
      <p:pic>
        <p:nvPicPr>
          <p:cNvPr id="6" name="Segnaposto immagine 5" descr="1 - Ostia antica 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4844" b="4844"/>
          <a:stretch>
            <a:fillRect/>
          </a:stretch>
        </p:blipFill>
        <p:spPr/>
      </p:pic>
      <p:pic>
        <p:nvPicPr>
          <p:cNvPr id="7" name="Immagine 6" descr="logo no band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74" t="16225" r="17774" b="19978"/>
          <a:stretch>
            <a:fillRect/>
          </a:stretch>
        </p:blipFill>
        <p:spPr>
          <a:xfrm>
            <a:off x="0" y="0"/>
            <a:ext cx="1475656" cy="432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Trieste – 1912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Sinagoghe del Friuli Venezia Giulia</a:t>
            </a:r>
            <a:endParaRPr lang="it-IT" dirty="0"/>
          </a:p>
        </p:txBody>
      </p:sp>
      <p:pic>
        <p:nvPicPr>
          <p:cNvPr id="7" name="Immagine 6" descr="logo no band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74" t="16225" r="17774" b="19978"/>
          <a:stretch>
            <a:fillRect/>
          </a:stretch>
        </p:blipFill>
        <p:spPr>
          <a:xfrm>
            <a:off x="0" y="0"/>
            <a:ext cx="1475656" cy="432520"/>
          </a:xfrm>
          <a:prstGeom prst="rect">
            <a:avLst/>
          </a:prstGeom>
        </p:spPr>
      </p:pic>
      <p:pic>
        <p:nvPicPr>
          <p:cNvPr id="9" name="Segnaposto immagine 8" descr="24 - Trieste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tretch>
            <a:fillRect/>
          </a:stretch>
        </p:blipFill>
        <p:spPr>
          <a:xfrm>
            <a:off x="2195736" y="0"/>
            <a:ext cx="6180273" cy="4581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Gorizia</a:t>
            </a: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Sinagoghe del Friuli Venezia Giulia</a:t>
            </a:r>
            <a:endParaRPr lang="it-IT" dirty="0"/>
          </a:p>
        </p:txBody>
      </p:sp>
      <p:pic>
        <p:nvPicPr>
          <p:cNvPr id="7" name="Immagine 6" descr="logo no band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74" t="16225" r="17774" b="19978"/>
          <a:stretch>
            <a:fillRect/>
          </a:stretch>
        </p:blipFill>
        <p:spPr>
          <a:xfrm>
            <a:off x="0" y="0"/>
            <a:ext cx="1475656" cy="432520"/>
          </a:xfrm>
          <a:prstGeom prst="rect">
            <a:avLst/>
          </a:prstGeom>
        </p:spPr>
      </p:pic>
      <p:pic>
        <p:nvPicPr>
          <p:cNvPr id="9" name="Segnaposto immagine 8" descr="Gorizia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5135" b="513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1182960"/>
          </a:xfrm>
        </p:spPr>
        <p:txBody>
          <a:bodyPr>
            <a:normAutofit/>
          </a:bodyPr>
          <a:lstStyle/>
          <a:p>
            <a:r>
              <a:rPr lang="it-IT" dirty="0" smtClean="0"/>
              <a:t>Bologna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Sinagoghe dell’Emilia Romagna</a:t>
            </a:r>
            <a:endParaRPr lang="it-IT" dirty="0"/>
          </a:p>
        </p:txBody>
      </p:sp>
      <p:pic>
        <p:nvPicPr>
          <p:cNvPr id="7" name="Immagine 6" descr="logo no band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74" t="16225" r="17774" b="19978"/>
          <a:stretch>
            <a:fillRect/>
          </a:stretch>
        </p:blipFill>
        <p:spPr>
          <a:xfrm>
            <a:off x="0" y="0"/>
            <a:ext cx="1475656" cy="432520"/>
          </a:xfrm>
          <a:prstGeom prst="rect">
            <a:avLst/>
          </a:prstGeom>
        </p:spPr>
      </p:pic>
      <p:pic>
        <p:nvPicPr>
          <p:cNvPr id="9" name="Segnaposto immagine 8" descr="26 - Bologna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tretch>
            <a:fillRect/>
          </a:stretch>
        </p:blipFill>
        <p:spPr>
          <a:xfrm>
            <a:off x="3563888" y="188640"/>
            <a:ext cx="2808312" cy="4271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1182960"/>
          </a:xfrm>
        </p:spPr>
        <p:txBody>
          <a:bodyPr>
            <a:normAutofit/>
          </a:bodyPr>
          <a:lstStyle/>
          <a:p>
            <a:r>
              <a:rPr lang="it-IT" dirty="0" smtClean="0"/>
              <a:t>Carpi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Sinagoghe dell’Emilia Romagna</a:t>
            </a:r>
            <a:endParaRPr lang="it-IT" dirty="0"/>
          </a:p>
        </p:txBody>
      </p:sp>
      <p:pic>
        <p:nvPicPr>
          <p:cNvPr id="7" name="Immagine 6" descr="logo no band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74" t="16225" r="17774" b="19978"/>
          <a:stretch>
            <a:fillRect/>
          </a:stretch>
        </p:blipFill>
        <p:spPr>
          <a:xfrm>
            <a:off x="0" y="0"/>
            <a:ext cx="1475656" cy="432520"/>
          </a:xfrm>
          <a:prstGeom prst="rect">
            <a:avLst/>
          </a:prstGeom>
        </p:spPr>
      </p:pic>
      <p:pic>
        <p:nvPicPr>
          <p:cNvPr id="8" name="Segnaposto immagine 7" descr="Carpi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tretch>
            <a:fillRect/>
          </a:stretch>
        </p:blipFill>
        <p:spPr>
          <a:xfrm>
            <a:off x="3080937" y="0"/>
            <a:ext cx="3579295" cy="4633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1182960"/>
          </a:xfrm>
        </p:spPr>
        <p:txBody>
          <a:bodyPr>
            <a:normAutofit/>
          </a:bodyPr>
          <a:lstStyle/>
          <a:p>
            <a:r>
              <a:rPr lang="it-IT" dirty="0" smtClean="0"/>
              <a:t>Ferrara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Sinagoghe dell’Emilia Romagna</a:t>
            </a:r>
            <a:endParaRPr lang="it-IT" dirty="0"/>
          </a:p>
        </p:txBody>
      </p:sp>
      <p:pic>
        <p:nvPicPr>
          <p:cNvPr id="7" name="Immagine 6" descr="logo no band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74" t="16225" r="17774" b="19978"/>
          <a:stretch>
            <a:fillRect/>
          </a:stretch>
        </p:blipFill>
        <p:spPr>
          <a:xfrm>
            <a:off x="0" y="0"/>
            <a:ext cx="1475656" cy="432520"/>
          </a:xfrm>
          <a:prstGeom prst="rect">
            <a:avLst/>
          </a:prstGeom>
        </p:spPr>
      </p:pic>
      <p:pic>
        <p:nvPicPr>
          <p:cNvPr id="9" name="Segnaposto immagine 8" descr="Ferrara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29891" b="2989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1182960"/>
          </a:xfrm>
        </p:spPr>
        <p:txBody>
          <a:bodyPr>
            <a:normAutofit/>
          </a:bodyPr>
          <a:lstStyle/>
          <a:p>
            <a:r>
              <a:rPr lang="it-IT" dirty="0" smtClean="0"/>
              <a:t>Modena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Sinagoghe dell’Emilia Romagna</a:t>
            </a:r>
            <a:endParaRPr lang="it-IT" dirty="0"/>
          </a:p>
        </p:txBody>
      </p:sp>
      <p:pic>
        <p:nvPicPr>
          <p:cNvPr id="7" name="Immagine 6" descr="logo no band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74" t="16225" r="17774" b="19978"/>
          <a:stretch>
            <a:fillRect/>
          </a:stretch>
        </p:blipFill>
        <p:spPr>
          <a:xfrm>
            <a:off x="0" y="0"/>
            <a:ext cx="1475656" cy="432520"/>
          </a:xfrm>
          <a:prstGeom prst="rect">
            <a:avLst/>
          </a:prstGeom>
        </p:spPr>
      </p:pic>
      <p:pic>
        <p:nvPicPr>
          <p:cNvPr id="8" name="Segnaposto immagine 7" descr="Modena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9835" b="983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1182960"/>
          </a:xfrm>
        </p:spPr>
        <p:txBody>
          <a:bodyPr>
            <a:normAutofit/>
          </a:bodyPr>
          <a:lstStyle/>
          <a:p>
            <a:r>
              <a:rPr lang="it-IT" dirty="0" smtClean="0"/>
              <a:t>Parma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Sinagoghe dell’Emilia Romagna</a:t>
            </a:r>
            <a:endParaRPr lang="it-IT" dirty="0"/>
          </a:p>
        </p:txBody>
      </p:sp>
      <p:pic>
        <p:nvPicPr>
          <p:cNvPr id="7" name="Immagine 6" descr="logo no band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74" t="16225" r="17774" b="19978"/>
          <a:stretch>
            <a:fillRect/>
          </a:stretch>
        </p:blipFill>
        <p:spPr>
          <a:xfrm>
            <a:off x="0" y="0"/>
            <a:ext cx="1475656" cy="432520"/>
          </a:xfrm>
          <a:prstGeom prst="rect">
            <a:avLst/>
          </a:prstGeom>
        </p:spPr>
      </p:pic>
      <p:pic>
        <p:nvPicPr>
          <p:cNvPr id="9" name="Segnaposto immagine 8" descr="Parma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6063" r="606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1182960"/>
          </a:xfrm>
        </p:spPr>
        <p:txBody>
          <a:bodyPr>
            <a:normAutofit/>
          </a:bodyPr>
          <a:lstStyle/>
          <a:p>
            <a:r>
              <a:rPr lang="it-IT" dirty="0" smtClean="0"/>
              <a:t>Reggio Emilia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Sinagoghe dell’Emilia Romagna</a:t>
            </a:r>
            <a:endParaRPr lang="it-IT" dirty="0"/>
          </a:p>
        </p:txBody>
      </p:sp>
      <p:pic>
        <p:nvPicPr>
          <p:cNvPr id="7" name="Immagine 6" descr="logo no band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74" t="16225" r="17774" b="19978"/>
          <a:stretch>
            <a:fillRect/>
          </a:stretch>
        </p:blipFill>
        <p:spPr>
          <a:xfrm>
            <a:off x="0" y="0"/>
            <a:ext cx="1475656" cy="432520"/>
          </a:xfrm>
          <a:prstGeom prst="rect">
            <a:avLst/>
          </a:prstGeom>
        </p:spPr>
      </p:pic>
      <p:pic>
        <p:nvPicPr>
          <p:cNvPr id="8" name="Segnaposto immagine 7" descr="Reggio Emilia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6594" b="659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1182960"/>
          </a:xfrm>
        </p:spPr>
        <p:txBody>
          <a:bodyPr>
            <a:normAutofit/>
          </a:bodyPr>
          <a:lstStyle/>
          <a:p>
            <a:r>
              <a:rPr lang="it-IT" dirty="0" err="1" smtClean="0"/>
              <a:t>Soragna</a:t>
            </a:r>
            <a:endParaRPr lang="it-IT" dirty="0" smtClean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Sinagoghe dell’Emilia Romagna</a:t>
            </a:r>
            <a:endParaRPr lang="it-IT" dirty="0"/>
          </a:p>
        </p:txBody>
      </p:sp>
      <p:pic>
        <p:nvPicPr>
          <p:cNvPr id="7" name="Immagine 6" descr="logo no band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74" t="16225" r="17774" b="19978"/>
          <a:stretch>
            <a:fillRect/>
          </a:stretch>
        </p:blipFill>
        <p:spPr>
          <a:xfrm>
            <a:off x="0" y="0"/>
            <a:ext cx="1475656" cy="432520"/>
          </a:xfrm>
          <a:prstGeom prst="rect">
            <a:avLst/>
          </a:prstGeom>
        </p:spPr>
      </p:pic>
      <p:pic>
        <p:nvPicPr>
          <p:cNvPr id="8" name="Segnaposto immagine 7" descr="Soragna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6024" b="602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Firenze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Sinagoghe della Toscana</a:t>
            </a:r>
            <a:endParaRPr lang="it-IT" dirty="0"/>
          </a:p>
        </p:txBody>
      </p:sp>
      <p:pic>
        <p:nvPicPr>
          <p:cNvPr id="7" name="Immagine 6" descr="logo no band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74" t="16225" r="17774" b="19978"/>
          <a:stretch>
            <a:fillRect/>
          </a:stretch>
        </p:blipFill>
        <p:spPr>
          <a:xfrm>
            <a:off x="0" y="0"/>
            <a:ext cx="1475656" cy="432520"/>
          </a:xfrm>
          <a:prstGeom prst="rect">
            <a:avLst/>
          </a:prstGeom>
        </p:spPr>
      </p:pic>
      <p:pic>
        <p:nvPicPr>
          <p:cNvPr id="9" name="Segnaposto immagine 8" descr="22 - Firenze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7745" b="774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/>
              <a:t>Bova Marina (RC) </a:t>
            </a: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Sinagoghe del periodo romano</a:t>
            </a:r>
            <a:endParaRPr lang="it-IT" dirty="0"/>
          </a:p>
        </p:txBody>
      </p:sp>
      <p:pic>
        <p:nvPicPr>
          <p:cNvPr id="7" name="Immagine 6" descr="logo no band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74" t="16225" r="17774" b="19978"/>
          <a:stretch>
            <a:fillRect/>
          </a:stretch>
        </p:blipFill>
        <p:spPr>
          <a:xfrm>
            <a:off x="0" y="0"/>
            <a:ext cx="1475656" cy="432520"/>
          </a:xfrm>
          <a:prstGeom prst="rect">
            <a:avLst/>
          </a:prstGeom>
        </p:spPr>
      </p:pic>
      <p:pic>
        <p:nvPicPr>
          <p:cNvPr id="9" name="Segnaposto immagine 8" descr="2 - Bova Marina 1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1774" r="1177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Siena</a:t>
            </a: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Sinagoghe della Toscana</a:t>
            </a:r>
            <a:endParaRPr lang="it-IT" dirty="0"/>
          </a:p>
        </p:txBody>
      </p:sp>
      <p:pic>
        <p:nvPicPr>
          <p:cNvPr id="7" name="Immagine 6" descr="logo no band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74" t="16225" r="17774" b="19978"/>
          <a:stretch>
            <a:fillRect/>
          </a:stretch>
        </p:blipFill>
        <p:spPr>
          <a:xfrm>
            <a:off x="0" y="0"/>
            <a:ext cx="1475656" cy="432520"/>
          </a:xfrm>
          <a:prstGeom prst="rect">
            <a:avLst/>
          </a:prstGeom>
        </p:spPr>
      </p:pic>
      <p:pic>
        <p:nvPicPr>
          <p:cNvPr id="9" name="Segnaposto immagine 8" descr="11 - siena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tretch>
            <a:fillRect/>
          </a:stretch>
        </p:blipFill>
        <p:spPr>
          <a:xfrm>
            <a:off x="3563888" y="332656"/>
            <a:ext cx="2857500" cy="413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Pisa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Sinagoghe della Toscana</a:t>
            </a:r>
            <a:endParaRPr lang="it-IT" dirty="0"/>
          </a:p>
        </p:txBody>
      </p:sp>
      <p:pic>
        <p:nvPicPr>
          <p:cNvPr id="7" name="Immagine 6" descr="logo no band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74" t="16225" r="17774" b="19978"/>
          <a:stretch>
            <a:fillRect/>
          </a:stretch>
        </p:blipFill>
        <p:spPr>
          <a:xfrm>
            <a:off x="0" y="0"/>
            <a:ext cx="1475656" cy="432520"/>
          </a:xfrm>
          <a:prstGeom prst="rect">
            <a:avLst/>
          </a:prstGeom>
        </p:spPr>
      </p:pic>
      <p:pic>
        <p:nvPicPr>
          <p:cNvPr id="8" name="Segnaposto immagine 7" descr="Pisa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7791" b="779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Pitigliano</a:t>
            </a: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Sinagoghe della Toscana</a:t>
            </a:r>
            <a:endParaRPr lang="it-IT" dirty="0"/>
          </a:p>
        </p:txBody>
      </p:sp>
      <p:pic>
        <p:nvPicPr>
          <p:cNvPr id="7" name="Immagine 6" descr="logo no band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74" t="16225" r="17774" b="19978"/>
          <a:stretch>
            <a:fillRect/>
          </a:stretch>
        </p:blipFill>
        <p:spPr>
          <a:xfrm>
            <a:off x="0" y="0"/>
            <a:ext cx="1475656" cy="432520"/>
          </a:xfrm>
          <a:prstGeom prst="rect">
            <a:avLst/>
          </a:prstGeom>
        </p:spPr>
      </p:pic>
      <p:pic>
        <p:nvPicPr>
          <p:cNvPr id="9" name="Segnaposto immagine 8" descr="12 pitigliano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8706" b="870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28 - Livorno moder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221847"/>
            <a:ext cx="4572000" cy="3429000"/>
          </a:xfrm>
          <a:prstGeom prst="rect">
            <a:avLst/>
          </a:prstGeo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1182960"/>
          </a:xfrm>
        </p:spPr>
        <p:txBody>
          <a:bodyPr>
            <a:normAutofit lnSpcReduction="10000"/>
          </a:bodyPr>
          <a:lstStyle/>
          <a:p>
            <a:r>
              <a:rPr lang="it-IT" dirty="0" smtClean="0"/>
              <a:t>Livorno</a:t>
            </a:r>
          </a:p>
          <a:p>
            <a:r>
              <a:rPr lang="it-IT" dirty="0" smtClean="0"/>
              <a:t>Unico esempio di sinagoga monumentale costruita in stile moderno dopo la seconda guerra mondiale al posto dell'antico tempio distrutto dai bombardamenti - 1942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Sinagoghe della Toscana</a:t>
            </a:r>
            <a:endParaRPr lang="it-IT" dirty="0"/>
          </a:p>
        </p:txBody>
      </p:sp>
      <p:pic>
        <p:nvPicPr>
          <p:cNvPr id="7" name="Immagine 6" descr="logo no band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74" t="16225" r="17774" b="19978"/>
          <a:stretch>
            <a:fillRect/>
          </a:stretch>
        </p:blipFill>
        <p:spPr>
          <a:xfrm>
            <a:off x="0" y="0"/>
            <a:ext cx="1475656" cy="432520"/>
          </a:xfrm>
          <a:prstGeom prst="rect">
            <a:avLst/>
          </a:prstGeom>
        </p:spPr>
      </p:pic>
      <p:pic>
        <p:nvPicPr>
          <p:cNvPr id="8" name="Segnaposto immagine 7" descr="27 - Livorno antica.jp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tretch>
            <a:fillRect/>
          </a:stretch>
        </p:blipFill>
        <p:spPr>
          <a:xfrm>
            <a:off x="1547664" y="1"/>
            <a:ext cx="4037265" cy="2852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13 Sinagoga-inferiore-Anco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2060848"/>
            <a:ext cx="3682609" cy="2448272"/>
          </a:xfrm>
          <a:prstGeom prst="rect">
            <a:avLst/>
          </a:prstGeo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Ancona (sinagoga levantina e italiana)</a:t>
            </a: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Sinagoghe delle Marche</a:t>
            </a:r>
            <a:endParaRPr lang="it-IT" dirty="0"/>
          </a:p>
        </p:txBody>
      </p:sp>
      <p:pic>
        <p:nvPicPr>
          <p:cNvPr id="7" name="Immagine 6" descr="logo no band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74" t="16225" r="17774" b="19978"/>
          <a:stretch>
            <a:fillRect/>
          </a:stretch>
        </p:blipFill>
        <p:spPr>
          <a:xfrm>
            <a:off x="0" y="0"/>
            <a:ext cx="1475656" cy="432520"/>
          </a:xfrm>
          <a:prstGeom prst="rect">
            <a:avLst/>
          </a:prstGeom>
        </p:spPr>
      </p:pic>
      <p:pic>
        <p:nvPicPr>
          <p:cNvPr id="8" name="Segnaposto immagine 7" descr="15 -Sinagoga-levantina-Ancona.jp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t="4689" b="4689"/>
          <a:stretch>
            <a:fillRect/>
          </a:stretch>
        </p:blipFill>
        <p:spPr>
          <a:xfrm>
            <a:off x="1619672" y="116632"/>
            <a:ext cx="4780678" cy="28803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Pesaro</a:t>
            </a: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Sinagoghe delle Marche</a:t>
            </a:r>
            <a:endParaRPr lang="it-IT" dirty="0"/>
          </a:p>
        </p:txBody>
      </p:sp>
      <p:pic>
        <p:nvPicPr>
          <p:cNvPr id="7" name="Immagine 6" descr="logo no band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74" t="16225" r="17774" b="19978"/>
          <a:stretch>
            <a:fillRect/>
          </a:stretch>
        </p:blipFill>
        <p:spPr>
          <a:xfrm>
            <a:off x="0" y="0"/>
            <a:ext cx="1475656" cy="432520"/>
          </a:xfrm>
          <a:prstGeom prst="rect">
            <a:avLst/>
          </a:prstGeom>
        </p:spPr>
      </p:pic>
      <p:pic>
        <p:nvPicPr>
          <p:cNvPr id="11" name="Segnaposto immagine 10" descr="Pesaro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6104" b="610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Senigallia e Urbino</a:t>
            </a: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Sinagoghe delle Marche</a:t>
            </a:r>
            <a:endParaRPr lang="it-IT" dirty="0"/>
          </a:p>
        </p:txBody>
      </p:sp>
      <p:pic>
        <p:nvPicPr>
          <p:cNvPr id="7" name="Immagine 6" descr="logo no band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74" t="16225" r="17774" b="19978"/>
          <a:stretch>
            <a:fillRect/>
          </a:stretch>
        </p:blipFill>
        <p:spPr>
          <a:xfrm>
            <a:off x="0" y="0"/>
            <a:ext cx="1475656" cy="432520"/>
          </a:xfrm>
          <a:prstGeom prst="rect">
            <a:avLst/>
          </a:prstGeom>
        </p:spPr>
      </p:pic>
      <p:pic>
        <p:nvPicPr>
          <p:cNvPr id="8" name="Segnaposto immagine 7" descr="16 Senigallia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3317" r="3317"/>
          <a:stretch>
            <a:fillRect/>
          </a:stretch>
        </p:blipFill>
        <p:spPr>
          <a:xfrm>
            <a:off x="1547664" y="0"/>
            <a:ext cx="4427984" cy="2667825"/>
          </a:xfrm>
        </p:spPr>
      </p:pic>
      <p:pic>
        <p:nvPicPr>
          <p:cNvPr id="10" name="Immagine 9" descr="17 Urbino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2708920"/>
            <a:ext cx="4833534" cy="1935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Roma – nuovi grandiosi edifici nell’area del Ghetto</a:t>
            </a: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Sinagoghe del Lazio</a:t>
            </a:r>
            <a:endParaRPr lang="it-IT" dirty="0"/>
          </a:p>
        </p:txBody>
      </p:sp>
      <p:pic>
        <p:nvPicPr>
          <p:cNvPr id="7" name="Immagine 6" descr="logo no band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74" t="16225" r="17774" b="19978"/>
          <a:stretch>
            <a:fillRect/>
          </a:stretch>
        </p:blipFill>
        <p:spPr>
          <a:xfrm>
            <a:off x="0" y="0"/>
            <a:ext cx="1475656" cy="432520"/>
          </a:xfrm>
          <a:prstGeom prst="rect">
            <a:avLst/>
          </a:prstGeom>
        </p:spPr>
      </p:pic>
      <p:pic>
        <p:nvPicPr>
          <p:cNvPr id="8" name="Segnaposto immagine 7" descr="18 - Roma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4829" b="482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Napoli</a:t>
            </a:r>
          </a:p>
          <a:p>
            <a:r>
              <a:rPr lang="it-IT" sz="1000" dirty="0" smtClean="0"/>
              <a:t>Foto di Luca </a:t>
            </a:r>
            <a:r>
              <a:rPr lang="it-IT" sz="1000" dirty="0" err="1" smtClean="0"/>
              <a:t>Canzanella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Sinagoghe della Campania</a:t>
            </a:r>
            <a:endParaRPr lang="it-IT" dirty="0"/>
          </a:p>
        </p:txBody>
      </p:sp>
      <p:pic>
        <p:nvPicPr>
          <p:cNvPr id="7" name="Immagine 6" descr="logo no band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74" t="16225" r="17774" b="19978"/>
          <a:stretch>
            <a:fillRect/>
          </a:stretch>
        </p:blipFill>
        <p:spPr>
          <a:xfrm>
            <a:off x="0" y="0"/>
            <a:ext cx="1475656" cy="432520"/>
          </a:xfrm>
          <a:prstGeom prst="rect">
            <a:avLst/>
          </a:prstGeom>
        </p:spPr>
      </p:pic>
      <p:pic>
        <p:nvPicPr>
          <p:cNvPr id="8" name="Segnaposto immagine 7" descr="Napoli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4751" b="475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Trani</a:t>
            </a: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Sinagoghe </a:t>
            </a:r>
            <a:r>
              <a:rPr lang="it-IT" smtClean="0"/>
              <a:t>della Puglia</a:t>
            </a:r>
            <a:endParaRPr lang="it-IT" dirty="0"/>
          </a:p>
        </p:txBody>
      </p:sp>
      <p:pic>
        <p:nvPicPr>
          <p:cNvPr id="7" name="Immagine 6" descr="logo no band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74" t="16225" r="17774" b="19978"/>
          <a:stretch>
            <a:fillRect/>
          </a:stretch>
        </p:blipFill>
        <p:spPr>
          <a:xfrm>
            <a:off x="0" y="0"/>
            <a:ext cx="1475656" cy="432520"/>
          </a:xfrm>
          <a:prstGeom prst="rect">
            <a:avLst/>
          </a:prstGeom>
        </p:spPr>
      </p:pic>
      <p:pic>
        <p:nvPicPr>
          <p:cNvPr id="9" name="Segnaposto immagine 8" descr="4 - Scolanova Trani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27399" b="2739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1254968"/>
          </a:xfrm>
        </p:spPr>
        <p:txBody>
          <a:bodyPr>
            <a:normAutofit fontScale="92500" lnSpcReduction="10000"/>
          </a:bodyPr>
          <a:lstStyle/>
          <a:p>
            <a:r>
              <a:rPr lang="it-IT" dirty="0" smtClean="0"/>
              <a:t>Delle molteplici catacombe segnalate dagli storici, oggi restano:</a:t>
            </a:r>
          </a:p>
          <a:p>
            <a:pPr>
              <a:buFontTx/>
              <a:buChar char="-"/>
            </a:pPr>
            <a:r>
              <a:rPr lang="it-IT" dirty="0" smtClean="0"/>
              <a:t>Villa </a:t>
            </a:r>
            <a:r>
              <a:rPr lang="it-IT" dirty="0" err="1" smtClean="0"/>
              <a:t>Torlonia</a:t>
            </a:r>
            <a:r>
              <a:rPr lang="it-IT" dirty="0" smtClean="0"/>
              <a:t> (RM)</a:t>
            </a:r>
          </a:p>
          <a:p>
            <a:pPr>
              <a:buFontTx/>
              <a:buChar char="-"/>
            </a:pPr>
            <a:r>
              <a:rPr lang="it-IT" dirty="0" smtClean="0"/>
              <a:t>Vigna </a:t>
            </a:r>
            <a:r>
              <a:rPr lang="it-IT" dirty="0" err="1" smtClean="0"/>
              <a:t>Randanini</a:t>
            </a:r>
            <a:r>
              <a:rPr lang="it-IT" dirty="0" smtClean="0"/>
              <a:t> (RM)</a:t>
            </a:r>
          </a:p>
          <a:p>
            <a:pPr>
              <a:buFontTx/>
              <a:buChar char="-"/>
            </a:pPr>
            <a:r>
              <a:rPr lang="it-IT" dirty="0" smtClean="0"/>
              <a:t>Venosa (PZ)</a:t>
            </a: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Le catacombe</a:t>
            </a:r>
            <a:endParaRPr lang="it-IT" dirty="0"/>
          </a:p>
        </p:txBody>
      </p:sp>
      <p:pic>
        <p:nvPicPr>
          <p:cNvPr id="7" name="Immagine 6" descr="logo no band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74" t="16225" r="17774" b="19978"/>
          <a:stretch>
            <a:fillRect/>
          </a:stretch>
        </p:blipFill>
        <p:spPr>
          <a:xfrm>
            <a:off x="0" y="0"/>
            <a:ext cx="1475656" cy="432520"/>
          </a:xfrm>
          <a:prstGeom prst="rect">
            <a:avLst/>
          </a:prstGeom>
        </p:spPr>
      </p:pic>
      <p:pic>
        <p:nvPicPr>
          <p:cNvPr id="9" name="Segnaposto immagine 8" descr="Catacombe - Venosa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6845" t="2270" r="3693" b="13089"/>
          <a:stretch>
            <a:fillRect/>
          </a:stretch>
        </p:blipFill>
        <p:spPr>
          <a:xfrm>
            <a:off x="5004048" y="0"/>
            <a:ext cx="3717538" cy="2219884"/>
          </a:xfrm>
        </p:spPr>
      </p:pic>
      <p:pic>
        <p:nvPicPr>
          <p:cNvPr id="10" name="Immagine 9" descr="Catacombe - Villa Randanini.JPG"/>
          <p:cNvPicPr>
            <a:picLocks noChangeAspect="1"/>
          </p:cNvPicPr>
          <p:nvPr/>
        </p:nvPicPr>
        <p:blipFill>
          <a:blip r:embed="rId4" cstate="print"/>
          <a:srcRect l="2447" t="3500" r="2115" b="8994"/>
          <a:stretch>
            <a:fillRect/>
          </a:stretch>
        </p:blipFill>
        <p:spPr>
          <a:xfrm>
            <a:off x="5364088" y="2517254"/>
            <a:ext cx="2808312" cy="1800200"/>
          </a:xfrm>
          <a:prstGeom prst="rect">
            <a:avLst/>
          </a:prstGeom>
        </p:spPr>
      </p:pic>
      <p:pic>
        <p:nvPicPr>
          <p:cNvPr id="11" name="Immagine 10" descr="Catacombe - Villa Torloni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47664" y="1"/>
            <a:ext cx="2939817" cy="2204863"/>
          </a:xfrm>
          <a:prstGeom prst="rect">
            <a:avLst/>
          </a:prstGeom>
        </p:spPr>
      </p:pic>
      <p:pic>
        <p:nvPicPr>
          <p:cNvPr id="12" name="Immagine 11" descr="Catacombe - Villa Torlonia mappa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79712" y="2445246"/>
            <a:ext cx="2241484" cy="1919858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2339752" y="2132856"/>
            <a:ext cx="22322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100" dirty="0" smtClean="0"/>
              <a:t>Villa </a:t>
            </a:r>
            <a:r>
              <a:rPr lang="it-IT" sz="1100" dirty="0" err="1" smtClean="0"/>
              <a:t>Torlonia</a:t>
            </a:r>
            <a:endParaRPr lang="it-IT" sz="11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2051720" y="4293096"/>
            <a:ext cx="22322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100" dirty="0" smtClean="0"/>
              <a:t>Villa </a:t>
            </a:r>
            <a:r>
              <a:rPr lang="it-IT" sz="1100" dirty="0" err="1" smtClean="0"/>
              <a:t>Torlonia</a:t>
            </a:r>
            <a:endParaRPr lang="it-IT" sz="1100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6516216" y="2204864"/>
            <a:ext cx="22322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100" dirty="0" smtClean="0"/>
              <a:t>Venosa</a:t>
            </a:r>
            <a:endParaRPr lang="it-IT" sz="110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6012160" y="4293096"/>
            <a:ext cx="22322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100" dirty="0" smtClean="0"/>
              <a:t>Vigna </a:t>
            </a:r>
            <a:r>
              <a:rPr lang="it-IT" sz="1100" dirty="0" err="1" smtClean="0"/>
              <a:t>Randanini</a:t>
            </a:r>
            <a:endParaRPr lang="it-IT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immagine 7" descr="logo no banda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150" r="17072"/>
          <a:stretch>
            <a:fillRect/>
          </a:stretch>
        </p:blipFill>
        <p:spPr>
          <a:xfrm>
            <a:off x="3059832" y="980728"/>
            <a:ext cx="4032448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 descr="logo piede.png"/>
          <p:cNvPicPr>
            <a:picLocks noChangeAspect="1"/>
          </p:cNvPicPr>
          <p:nvPr/>
        </p:nvPicPr>
        <p:blipFill>
          <a:blip r:embed="rId3" cstate="print"/>
          <a:srcRect l="55259"/>
          <a:stretch>
            <a:fillRect/>
          </a:stretch>
        </p:blipFill>
        <p:spPr>
          <a:xfrm>
            <a:off x="3131840" y="3212976"/>
            <a:ext cx="4514047" cy="1440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/>
              <a:t>Mondovì</a:t>
            </a: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Sinagoghe dell’epoca dei ghetti</a:t>
            </a:r>
            <a:endParaRPr lang="it-IT" dirty="0"/>
          </a:p>
        </p:txBody>
      </p:sp>
      <p:pic>
        <p:nvPicPr>
          <p:cNvPr id="7" name="Immagine 6" descr="logo no band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74" t="16225" r="17774" b="19978"/>
          <a:stretch>
            <a:fillRect/>
          </a:stretch>
        </p:blipFill>
        <p:spPr>
          <a:xfrm>
            <a:off x="0" y="0"/>
            <a:ext cx="1475656" cy="432520"/>
          </a:xfrm>
          <a:prstGeom prst="rect">
            <a:avLst/>
          </a:prstGeom>
        </p:spPr>
      </p:pic>
      <p:pic>
        <p:nvPicPr>
          <p:cNvPr id="9" name="Segnaposto immagine 8" descr="29 - Mondovì.JPG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lum bright="10000"/>
          </a:blip>
          <a:srcRect t="9835" b="983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err="1" smtClean="0"/>
              <a:t>Cherasco</a:t>
            </a: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Sinagoghe dell’epoca dei ghetti</a:t>
            </a:r>
            <a:endParaRPr lang="it-IT" dirty="0"/>
          </a:p>
        </p:txBody>
      </p:sp>
      <p:pic>
        <p:nvPicPr>
          <p:cNvPr id="7" name="Immagine 6" descr="logo no band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74" t="16225" r="17774" b="19978"/>
          <a:stretch>
            <a:fillRect/>
          </a:stretch>
        </p:blipFill>
        <p:spPr>
          <a:xfrm>
            <a:off x="0" y="0"/>
            <a:ext cx="1475656" cy="432520"/>
          </a:xfrm>
          <a:prstGeom prst="rect">
            <a:avLst/>
          </a:prstGeom>
        </p:spPr>
      </p:pic>
      <p:pic>
        <p:nvPicPr>
          <p:cNvPr id="8" name="Segnaposto immagine 7" descr="30 Cherasco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9893" b="989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Casale Monferrato</a:t>
            </a: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Sinagoghe dell’epoca dei ghetti</a:t>
            </a:r>
            <a:endParaRPr lang="it-IT" dirty="0"/>
          </a:p>
        </p:txBody>
      </p:sp>
      <p:pic>
        <p:nvPicPr>
          <p:cNvPr id="7" name="Immagine 6" descr="logo no band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74" t="16225" r="17774" b="19978"/>
          <a:stretch>
            <a:fillRect/>
          </a:stretch>
        </p:blipFill>
        <p:spPr>
          <a:xfrm>
            <a:off x="0" y="0"/>
            <a:ext cx="1475656" cy="432520"/>
          </a:xfrm>
          <a:prstGeom prst="rect">
            <a:avLst/>
          </a:prstGeom>
        </p:spPr>
      </p:pic>
      <p:pic>
        <p:nvPicPr>
          <p:cNvPr id="9" name="Segnaposto immagine 8" descr="3 - Casale Monferrato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9835" b="983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it-IT" dirty="0" smtClean="0"/>
              <a:t>Torino – costruzioni nei nuovi quartieri di residenza</a:t>
            </a:r>
          </a:p>
          <a:p>
            <a:r>
              <a:rPr lang="it-IT" dirty="0" smtClean="0"/>
              <a:t>Il caso della Mole Antonelliana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Sinagoghe post emancipazione</a:t>
            </a:r>
            <a:endParaRPr lang="it-IT" dirty="0"/>
          </a:p>
        </p:txBody>
      </p:sp>
      <p:pic>
        <p:nvPicPr>
          <p:cNvPr id="7" name="Immagine 6" descr="logo no band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74" t="16225" r="17774" b="19978"/>
          <a:stretch>
            <a:fillRect/>
          </a:stretch>
        </p:blipFill>
        <p:spPr>
          <a:xfrm>
            <a:off x="0" y="0"/>
            <a:ext cx="1475656" cy="432520"/>
          </a:xfrm>
          <a:prstGeom prst="rect">
            <a:avLst/>
          </a:prstGeom>
        </p:spPr>
      </p:pic>
      <p:pic>
        <p:nvPicPr>
          <p:cNvPr id="9" name="Segnaposto immagine 8" descr="20 - mole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tretch>
            <a:fillRect/>
          </a:stretch>
        </p:blipFill>
        <p:spPr>
          <a:xfrm>
            <a:off x="3563888" y="107857"/>
            <a:ext cx="2880320" cy="4464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una">
  <a:themeElements>
    <a:clrScheme name="Luna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Luna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Luna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273</TotalTime>
  <Words>353</Words>
  <Application>Microsoft Office PowerPoint</Application>
  <PresentationFormat>Presentazione su schermo (4:3)</PresentationFormat>
  <Paragraphs>112</Paragraphs>
  <Slides>50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50</vt:i4>
      </vt:variant>
    </vt:vector>
  </HeadingPairs>
  <TitlesOfParts>
    <vt:vector size="51" baseType="lpstr">
      <vt:lpstr>Luna</vt:lpstr>
      <vt:lpstr>Dario Disegni Presidente Fondazione per i Beni Culturali Ebraici in Italia Onlus</vt:lpstr>
      <vt:lpstr>Mappatura dei beni culturali ebraici</vt:lpstr>
      <vt:lpstr>Sinagoghe del periodo romano</vt:lpstr>
      <vt:lpstr>Sinagoghe del periodo romano</vt:lpstr>
      <vt:lpstr>Le catacombe</vt:lpstr>
      <vt:lpstr>Sinagoghe dell’epoca dei ghetti</vt:lpstr>
      <vt:lpstr>Sinagoghe dell’epoca dei ghetti</vt:lpstr>
      <vt:lpstr>Sinagoghe dell’epoca dei ghetti</vt:lpstr>
      <vt:lpstr>Sinagoghe post emancipazione</vt:lpstr>
      <vt:lpstr>Sinagoghe del Piemonte</vt:lpstr>
      <vt:lpstr>Sinagoghe del Piemonte</vt:lpstr>
      <vt:lpstr>Sinagoghe del Piemonte</vt:lpstr>
      <vt:lpstr>Sinagoghe del Piemonte</vt:lpstr>
      <vt:lpstr>Sinagoghe del Piemonte</vt:lpstr>
      <vt:lpstr>Sinagoghe del Piemonte</vt:lpstr>
      <vt:lpstr>Sinagoghe del Piemonte</vt:lpstr>
      <vt:lpstr>Sinagoghe del Piemonte</vt:lpstr>
      <vt:lpstr>Sinagoghe della Lombardia</vt:lpstr>
      <vt:lpstr>Sinagoghe della Lombardia</vt:lpstr>
      <vt:lpstr>Sinagoghe della Lombardia</vt:lpstr>
      <vt:lpstr>Sinagoghe della Liguria</vt:lpstr>
      <vt:lpstr>Sinagoghe del Veneto</vt:lpstr>
      <vt:lpstr>Sinagoghe del Veneto</vt:lpstr>
      <vt:lpstr>Sinagoghe del Veneto</vt:lpstr>
      <vt:lpstr>Sinagoghe del Veneto</vt:lpstr>
      <vt:lpstr>Sinagoghe del Veneto</vt:lpstr>
      <vt:lpstr>Sinagoghe del Veneto</vt:lpstr>
      <vt:lpstr>Sinagoghe del Veneto</vt:lpstr>
      <vt:lpstr>Sinagoghe del Trentino Alto Adige</vt:lpstr>
      <vt:lpstr>Sinagoghe del Friuli Venezia Giulia</vt:lpstr>
      <vt:lpstr>Sinagoghe del Friuli Venezia Giulia</vt:lpstr>
      <vt:lpstr>Sinagoghe dell’Emilia Romagna</vt:lpstr>
      <vt:lpstr>Sinagoghe dell’Emilia Romagna</vt:lpstr>
      <vt:lpstr>Sinagoghe dell’Emilia Romagna</vt:lpstr>
      <vt:lpstr>Sinagoghe dell’Emilia Romagna</vt:lpstr>
      <vt:lpstr>Sinagoghe dell’Emilia Romagna</vt:lpstr>
      <vt:lpstr>Sinagoghe dell’Emilia Romagna</vt:lpstr>
      <vt:lpstr>Sinagoghe dell’Emilia Romagna</vt:lpstr>
      <vt:lpstr>Sinagoghe della Toscana</vt:lpstr>
      <vt:lpstr>Sinagoghe della Toscana</vt:lpstr>
      <vt:lpstr>Sinagoghe della Toscana</vt:lpstr>
      <vt:lpstr>Sinagoghe della Toscana</vt:lpstr>
      <vt:lpstr>Sinagoghe della Toscana</vt:lpstr>
      <vt:lpstr>Sinagoghe delle Marche</vt:lpstr>
      <vt:lpstr>Sinagoghe delle Marche</vt:lpstr>
      <vt:lpstr>Sinagoghe delle Marche</vt:lpstr>
      <vt:lpstr>Sinagoghe del Lazio</vt:lpstr>
      <vt:lpstr>Sinagoghe della Campania</vt:lpstr>
      <vt:lpstr>Sinagoghe della Puglia</vt:lpstr>
      <vt:lpstr>Diapositiva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Diletta</dc:creator>
  <cp:lastModifiedBy>Diletta</cp:lastModifiedBy>
  <cp:revision>25</cp:revision>
  <dcterms:created xsi:type="dcterms:W3CDTF">2014-11-25T14:25:50Z</dcterms:created>
  <dcterms:modified xsi:type="dcterms:W3CDTF">2014-12-10T05:50:49Z</dcterms:modified>
</cp:coreProperties>
</file>