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31"/>
  </p:notesMasterIdLst>
  <p:handoutMasterIdLst>
    <p:handoutMasterId r:id="rId32"/>
  </p:handoutMasterIdLst>
  <p:sldIdLst>
    <p:sldId id="256" r:id="rId2"/>
    <p:sldId id="320" r:id="rId3"/>
    <p:sldId id="323" r:id="rId4"/>
    <p:sldId id="321" r:id="rId5"/>
    <p:sldId id="282" r:id="rId6"/>
    <p:sldId id="315" r:id="rId7"/>
    <p:sldId id="303" r:id="rId8"/>
    <p:sldId id="314" r:id="rId9"/>
    <p:sldId id="306" r:id="rId10"/>
    <p:sldId id="307" r:id="rId11"/>
    <p:sldId id="308" r:id="rId12"/>
    <p:sldId id="316" r:id="rId13"/>
    <p:sldId id="284" r:id="rId14"/>
    <p:sldId id="301" r:id="rId15"/>
    <p:sldId id="298" r:id="rId16"/>
    <p:sldId id="309" r:id="rId17"/>
    <p:sldId id="304" r:id="rId18"/>
    <p:sldId id="327" r:id="rId19"/>
    <p:sldId id="305" r:id="rId20"/>
    <p:sldId id="311" r:id="rId21"/>
    <p:sldId id="312" r:id="rId22"/>
    <p:sldId id="313" r:id="rId23"/>
    <p:sldId id="328" r:id="rId24"/>
    <p:sldId id="331" r:id="rId25"/>
    <p:sldId id="332" r:id="rId26"/>
    <p:sldId id="333" r:id="rId27"/>
    <p:sldId id="334" r:id="rId28"/>
    <p:sldId id="335" r:id="rId29"/>
    <p:sldId id="297" r:id="rId30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FF7D25"/>
    <a:srgbClr val="CBE210"/>
    <a:srgbClr val="FFCC00"/>
    <a:srgbClr val="33CCCC"/>
    <a:srgbClr val="FF9900"/>
    <a:srgbClr val="FF5050"/>
    <a:srgbClr val="745A94"/>
    <a:srgbClr val="71685A"/>
    <a:srgbClr val="90946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7" autoAdjust="0"/>
    <p:restoredTop sz="94660"/>
  </p:normalViewPr>
  <p:slideViewPr>
    <p:cSldViewPr>
      <p:cViewPr>
        <p:scale>
          <a:sx n="90" d="100"/>
          <a:sy n="90" d="100"/>
        </p:scale>
        <p:origin x="-8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oglio_di_lavoro_di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eonora.callovi\AppData\Local\Microsoft\Windows\Temporary%20Internet%20Files\Content.Outlook\XNFUD4E1\20141110_Dati%20ingress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rama\utenti\eleonora.callovi\Documenti\Eleonora\Visitatori%20MUSE_per%20tavolo%20coordinamento%2020130730-2014101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rama\utenti\eleonora.callovi\Documenti\Eleonora\Visitatori%20MUSE_per%20tavolo%20coordinamento%2020130730-2014101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rama\utenti\eleonora.callovi\Documenti\Eleonora\Visitatori%20MUSE_per%20tavolo%20coordinamento%2020130730-20141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34871066654513183"/>
          <c:y val="5.7446775788400462E-2"/>
          <c:w val="0.58189545150169719"/>
          <c:h val="0.47454519794711458"/>
        </c:manualLayout>
      </c:layout>
      <c:barChart>
        <c:barDir val="col"/>
        <c:grouping val="stacked"/>
        <c:ser>
          <c:idx val="0"/>
          <c:order val="0"/>
          <c:tx>
            <c:strRef>
              <c:f>sedi!$A$2</c:f>
              <c:strCache>
                <c:ptCount val="1"/>
                <c:pt idx="0">
                  <c:v>MUSE</c:v>
                </c:pt>
              </c:strCache>
            </c:strRef>
          </c:tx>
          <c:cat>
            <c:numRef>
              <c:f>sedi!$A$7</c:f>
              <c:numCache>
                <c:formatCode>General</c:formatCode>
                <c:ptCount val="1"/>
              </c:numCache>
            </c:numRef>
          </c:cat>
          <c:val>
            <c:numRef>
              <c:f>sedi!$B$2</c:f>
              <c:numCache>
                <c:formatCode>_-* #,##0_-;\-* #,##0_-;_-* "-"??_-;_-@_-</c:formatCode>
                <c:ptCount val="1"/>
                <c:pt idx="0">
                  <c:v>702685</c:v>
                </c:pt>
              </c:numCache>
            </c:numRef>
          </c:val>
        </c:ser>
        <c:ser>
          <c:idx val="1"/>
          <c:order val="1"/>
          <c:tx>
            <c:strRef>
              <c:f>sedi!$A$3</c:f>
              <c:strCache>
                <c:ptCount val="1"/>
                <c:pt idx="0">
                  <c:v>Museo dell'Aeronautica Gianni Caproni</c:v>
                </c:pt>
              </c:strCache>
            </c:strRef>
          </c:tx>
          <c:val>
            <c:numRef>
              <c:f>sedi!$B$3</c:f>
              <c:numCache>
                <c:formatCode>_-* #,##0_-;\-* #,##0_-;_-* "-"??_-;_-@_-</c:formatCode>
                <c:ptCount val="1"/>
                <c:pt idx="0">
                  <c:v>38477</c:v>
                </c:pt>
              </c:numCache>
            </c:numRef>
          </c:val>
        </c:ser>
        <c:ser>
          <c:idx val="2"/>
          <c:order val="2"/>
          <c:tx>
            <c:strRef>
              <c:f>sedi!$A$4</c:f>
              <c:strCache>
                <c:ptCount val="1"/>
                <c:pt idx="0">
                  <c:v>Museo delle Palafitte del Lago di Ledro</c:v>
                </c:pt>
              </c:strCache>
            </c:strRef>
          </c:tx>
          <c:val>
            <c:numRef>
              <c:f>sedi!$B$4</c:f>
              <c:numCache>
                <c:formatCode>_-* #,##0_-;\-* #,##0_-;_-* "-"??_-;_-@_-</c:formatCode>
                <c:ptCount val="1"/>
                <c:pt idx="0">
                  <c:v>50252</c:v>
                </c:pt>
              </c:numCache>
            </c:numRef>
          </c:val>
        </c:ser>
        <c:ser>
          <c:idx val="3"/>
          <c:order val="3"/>
          <c:tx>
            <c:strRef>
              <c:f>sedi!$A$5</c:f>
              <c:strCache>
                <c:ptCount val="1"/>
                <c:pt idx="0">
                  <c:v>Museo geologico delle Dolomiti di Predazzo</c:v>
                </c:pt>
              </c:strCache>
            </c:strRef>
          </c:tx>
          <c:val>
            <c:numRef>
              <c:f>sedi!$B$5</c:f>
              <c:numCache>
                <c:formatCode>_-* #,##0_-;\-* #,##0_-;_-* "-"??_-;_-@_-</c:formatCode>
                <c:ptCount val="1"/>
                <c:pt idx="0">
                  <c:v>18992</c:v>
                </c:pt>
              </c:numCache>
            </c:numRef>
          </c:val>
        </c:ser>
        <c:ser>
          <c:idx val="4"/>
          <c:order val="4"/>
          <c:tx>
            <c:strRef>
              <c:f>sedi!$A$6</c:f>
              <c:strCache>
                <c:ptCount val="1"/>
                <c:pt idx="0">
                  <c:v>Giardino Botanico Alpino delle Viote</c:v>
                </c:pt>
              </c:strCache>
            </c:strRef>
          </c:tx>
          <c:val>
            <c:numRef>
              <c:f>sedi!$B$6</c:f>
              <c:numCache>
                <c:formatCode>_-* #,##0_-;\-* #,##0_-;_-* "-"??_-;_-@_-</c:formatCode>
                <c:ptCount val="1"/>
                <c:pt idx="0">
                  <c:v>10483</c:v>
                </c:pt>
              </c:numCache>
            </c:numRef>
          </c:val>
        </c:ser>
        <c:dLbls/>
        <c:gapWidth val="95"/>
        <c:overlap val="100"/>
        <c:axId val="120808960"/>
        <c:axId val="120810496"/>
      </c:barChart>
      <c:catAx>
        <c:axId val="120808960"/>
        <c:scaling>
          <c:orientation val="minMax"/>
        </c:scaling>
        <c:axPos val="b"/>
        <c:numFmt formatCode="General" sourceLinked="1"/>
        <c:majorTickMark val="none"/>
        <c:tickLblPos val="nextTo"/>
        <c:crossAx val="120810496"/>
        <c:crosses val="autoZero"/>
        <c:auto val="1"/>
        <c:lblAlgn val="ctr"/>
        <c:lblOffset val="100"/>
      </c:catAx>
      <c:valAx>
        <c:axId val="120810496"/>
        <c:scaling>
          <c:orientation val="minMax"/>
        </c:scaling>
        <c:axPos val="l"/>
        <c:majorGridlines/>
        <c:numFmt formatCode="_-* #,##0_-;\-* #,##0_-;_-* &quot;-&quot;??_-;_-@_-" sourceLinked="1"/>
        <c:majorTickMark val="none"/>
        <c:tickLblPos val="nextTo"/>
        <c:crossAx val="1208089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spPr>
    <a:ln>
      <a:solidFill>
        <a:schemeClr val="accent1"/>
      </a:solidFill>
    </a:ln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'cfr mensile'!$B$6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'cfr mensile'!$A$7:$A$18</c:f>
              <c:strCache>
                <c:ptCount val="12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'cfr mensile'!$B$7:$B$18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2751</c:v>
                </c:pt>
                <c:pt idx="7">
                  <c:v>65534</c:v>
                </c:pt>
                <c:pt idx="8">
                  <c:v>34969</c:v>
                </c:pt>
                <c:pt idx="9">
                  <c:v>36431</c:v>
                </c:pt>
                <c:pt idx="10">
                  <c:v>38921</c:v>
                </c:pt>
                <c:pt idx="11">
                  <c:v>45991</c:v>
                </c:pt>
              </c:numCache>
            </c:numRef>
          </c:val>
        </c:ser>
        <c:ser>
          <c:idx val="1"/>
          <c:order val="1"/>
          <c:tx>
            <c:strRef>
              <c:f>'cfr mensile'!$C$6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'cfr mensile'!$A$7:$A$18</c:f>
              <c:strCache>
                <c:ptCount val="12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'cfr mensile'!$C$7:$C$18</c:f>
              <c:numCache>
                <c:formatCode>0</c:formatCode>
                <c:ptCount val="12"/>
                <c:pt idx="0">
                  <c:v>38050</c:v>
                </c:pt>
                <c:pt idx="1">
                  <c:v>39079</c:v>
                </c:pt>
                <c:pt idx="2">
                  <c:v>55373</c:v>
                </c:pt>
                <c:pt idx="3">
                  <c:v>65577</c:v>
                </c:pt>
                <c:pt idx="4">
                  <c:v>53264</c:v>
                </c:pt>
                <c:pt idx="5">
                  <c:v>32602</c:v>
                </c:pt>
                <c:pt idx="6">
                  <c:v>46153</c:v>
                </c:pt>
                <c:pt idx="7">
                  <c:v>59107</c:v>
                </c:pt>
                <c:pt idx="8">
                  <c:v>30919</c:v>
                </c:pt>
                <c:pt idx="9">
                  <c:v>36868</c:v>
                </c:pt>
                <c:pt idx="10">
                  <c:v>40800</c:v>
                </c:pt>
                <c:pt idx="11">
                  <c:v>0</c:v>
                </c:pt>
              </c:numCache>
            </c:numRef>
          </c:val>
        </c:ser>
        <c:dLbls/>
        <c:axId val="56130176"/>
        <c:axId val="56144256"/>
      </c:barChart>
      <c:catAx>
        <c:axId val="56130176"/>
        <c:scaling>
          <c:orientation val="minMax"/>
        </c:scaling>
        <c:axPos val="b"/>
        <c:majorTickMark val="none"/>
        <c:tickLblPos val="nextTo"/>
        <c:crossAx val="56144256"/>
        <c:crosses val="autoZero"/>
        <c:auto val="1"/>
        <c:lblAlgn val="ctr"/>
        <c:lblOffset val="100"/>
      </c:catAx>
      <c:valAx>
        <c:axId val="56144256"/>
        <c:scaling>
          <c:orientation val="minMax"/>
        </c:scaling>
        <c:axPos val="l"/>
        <c:majorGridlines/>
        <c:numFmt formatCode="0" sourceLinked="1"/>
        <c:majorTickMark val="none"/>
        <c:tickLblPos val="nextTo"/>
        <c:crossAx val="5613017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200">
          <a:latin typeface="HelveticaNeueLT Std" pitchFamily="34" charset="0"/>
        </a:defRPr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/>
          <a:lstStyle/>
          <a:p>
            <a:pPr>
              <a:defRPr/>
            </a:pPr>
            <a:r>
              <a:rPr lang="it-IT" sz="2000" dirty="0" smtClean="0"/>
              <a:t>Provenienze visitatori MUSE</a:t>
            </a:r>
            <a:endParaRPr lang="it-IT" sz="2000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3844434862935358E-2"/>
          <c:y val="0.31111899066771725"/>
          <c:w val="0.69454213543317112"/>
          <c:h val="0.59718259882554547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1.4268877041363164E-2"/>
                  <c:y val="-1.3938523891131491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2.6201471837951764E-2"/>
                  <c:y val="-1.3845627472161531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9.1208666627756646E-2"/>
                  <c:y val="-0.14987568124040579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2.1726767887738665E-2"/>
                  <c:y val="-6.3243171351759653E-3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provenienze!$B$2:$E$2</c:f>
              <c:strCache>
                <c:ptCount val="4"/>
                <c:pt idx="0">
                  <c:v>Trento</c:v>
                </c:pt>
                <c:pt idx="1">
                  <c:v>Provincia di Trento</c:v>
                </c:pt>
                <c:pt idx="2">
                  <c:v>Italia</c:v>
                </c:pt>
                <c:pt idx="3">
                  <c:v>Estero</c:v>
                </c:pt>
              </c:strCache>
            </c:strRef>
          </c:cat>
          <c:val>
            <c:numRef>
              <c:f>provenienze!$B$17:$E$17</c:f>
              <c:numCache>
                <c:formatCode>_-* #,##0_-;\-* #,##0_-;_-* "-"??_-;_-@_-</c:formatCode>
                <c:ptCount val="4"/>
                <c:pt idx="0">
                  <c:v>43888</c:v>
                </c:pt>
                <c:pt idx="1">
                  <c:v>83745</c:v>
                </c:pt>
                <c:pt idx="2">
                  <c:v>306771</c:v>
                </c:pt>
                <c:pt idx="3">
                  <c:v>13368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2"/>
              <c:delete val="1"/>
            </c:dLbl>
            <c:dLbl>
              <c:idx val="3"/>
              <c:delete val="1"/>
            </c:dLbl>
            <c:dLbl>
              <c:idx val="7"/>
              <c:layout>
                <c:manualLayout>
                  <c:x val="-7.64423722918076E-2"/>
                  <c:y val="-0.10108850881064413"/>
                </c:manualLayout>
              </c:layout>
              <c:showCatName val="1"/>
              <c:showPercent val="1"/>
            </c:dLbl>
            <c:dLbl>
              <c:idx val="11"/>
              <c:delete val="1"/>
            </c:dLbl>
            <c:dLbl>
              <c:idx val="14"/>
              <c:delete val="1"/>
            </c:dLbl>
            <c:dLbl>
              <c:idx val="16"/>
              <c:layout>
                <c:manualLayout>
                  <c:x val="9.5012207801208226E-2"/>
                  <c:y val="-0.14680879646977649"/>
                </c:manualLayout>
              </c:layout>
              <c:showCatName val="1"/>
              <c:showPercent val="1"/>
            </c:dLbl>
            <c:dLbl>
              <c:idx val="18"/>
              <c:delete val="1"/>
            </c:dLbl>
            <c:dLbl>
              <c:idx val="19"/>
              <c:layout>
                <c:manualLayout>
                  <c:x val="0.13360571762849188"/>
                  <c:y val="1.8396415082138403E-2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provenienze!$B$20:$U$20</c:f>
              <c:strCache>
                <c:ptCount val="20"/>
                <c:pt idx="0">
                  <c:v>ABRUZZO</c:v>
                </c:pt>
                <c:pt idx="1">
                  <c:v>ALTO ADIGE</c:v>
                </c:pt>
                <c:pt idx="2">
                  <c:v>BASILICATA</c:v>
                </c:pt>
                <c:pt idx="3">
                  <c:v>CALABRIA</c:v>
                </c:pt>
                <c:pt idx="4">
                  <c:v>CAMPANIA</c:v>
                </c:pt>
                <c:pt idx="5">
                  <c:v>EMILIA-ROMAGNA</c:v>
                </c:pt>
                <c:pt idx="6">
                  <c:v>FRIULI-VENEZIA GIULIA</c:v>
                </c:pt>
                <c:pt idx="7">
                  <c:v>LAZIO</c:v>
                </c:pt>
                <c:pt idx="8">
                  <c:v>LIGURIA</c:v>
                </c:pt>
                <c:pt idx="9">
                  <c:v>LOMBARDIA</c:v>
                </c:pt>
                <c:pt idx="10">
                  <c:v>MARCHE</c:v>
                </c:pt>
                <c:pt idx="11">
                  <c:v>MOLISE</c:v>
                </c:pt>
                <c:pt idx="12">
                  <c:v>PIEMONTE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VALLE D'AOSTA</c:v>
                </c:pt>
                <c:pt idx="19">
                  <c:v>VENETO</c:v>
                </c:pt>
              </c:strCache>
            </c:strRef>
          </c:cat>
          <c:val>
            <c:numRef>
              <c:f>provenienze!$B$35:$U$35</c:f>
              <c:numCache>
                <c:formatCode>_-* #,##0_-;\-* #,##0_-;_-* "-"??_-;_-@_-</c:formatCode>
                <c:ptCount val="20"/>
                <c:pt idx="0">
                  <c:v>2941</c:v>
                </c:pt>
                <c:pt idx="1">
                  <c:v>11488</c:v>
                </c:pt>
                <c:pt idx="2">
                  <c:v>553</c:v>
                </c:pt>
                <c:pt idx="3">
                  <c:v>853</c:v>
                </c:pt>
                <c:pt idx="4">
                  <c:v>3241</c:v>
                </c:pt>
                <c:pt idx="5">
                  <c:v>43352</c:v>
                </c:pt>
                <c:pt idx="6">
                  <c:v>8899</c:v>
                </c:pt>
                <c:pt idx="7">
                  <c:v>16112</c:v>
                </c:pt>
                <c:pt idx="8">
                  <c:v>5162</c:v>
                </c:pt>
                <c:pt idx="9">
                  <c:v>67009</c:v>
                </c:pt>
                <c:pt idx="10">
                  <c:v>6206</c:v>
                </c:pt>
                <c:pt idx="11">
                  <c:v>761</c:v>
                </c:pt>
                <c:pt idx="12">
                  <c:v>7984</c:v>
                </c:pt>
                <c:pt idx="13">
                  <c:v>4541</c:v>
                </c:pt>
                <c:pt idx="14">
                  <c:v>1505</c:v>
                </c:pt>
                <c:pt idx="15">
                  <c:v>2928</c:v>
                </c:pt>
                <c:pt idx="16">
                  <c:v>14006</c:v>
                </c:pt>
                <c:pt idx="17">
                  <c:v>2330</c:v>
                </c:pt>
                <c:pt idx="18">
                  <c:v>746</c:v>
                </c:pt>
                <c:pt idx="19">
                  <c:v>106154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-4.3447465500524626E-2"/>
                  <c:y val="9.2143989859662351E-2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-8.2962273047243351E-2"/>
                  <c:y val="1.5101362103423006E-2"/>
                </c:manualLayout>
              </c:layout>
              <c:showCatName val="1"/>
              <c:showPercent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-8.2779509945854535E-2"/>
                  <c:y val="-0.13320061744530629"/>
                </c:manualLayout>
              </c:layout>
              <c:showCatName val="1"/>
              <c:showPercent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4"/>
              <c:delete val="1"/>
            </c:dLbl>
            <c:dLbl>
              <c:idx val="32"/>
              <c:layout>
                <c:manualLayout>
                  <c:x val="5.4447908780597937E-2"/>
                  <c:y val="9.4926712764113338E-2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provenienze!$B$38:$AI$38</c:f>
              <c:strCache>
                <c:ptCount val="34"/>
                <c:pt idx="0">
                  <c:v>Africa</c:v>
                </c:pt>
                <c:pt idx="1">
                  <c:v>Altro</c:v>
                </c:pt>
                <c:pt idx="2">
                  <c:v>America Centr.</c:v>
                </c:pt>
                <c:pt idx="3">
                  <c:v>America Merid.</c:v>
                </c:pt>
                <c:pt idx="4">
                  <c:v>America Sett.</c:v>
                </c:pt>
                <c:pt idx="5">
                  <c:v>Asia</c:v>
                </c:pt>
                <c:pt idx="6">
                  <c:v>Austria</c:v>
                </c:pt>
                <c:pt idx="7">
                  <c:v>Belgio</c:v>
                </c:pt>
                <c:pt idx="8">
                  <c:v>Bulgaria</c:v>
                </c:pt>
                <c:pt idx="9">
                  <c:v>Cipro</c:v>
                </c:pt>
                <c:pt idx="10">
                  <c:v>Danimarca</c:v>
                </c:pt>
                <c:pt idx="11">
                  <c:v>Estonia</c:v>
                </c:pt>
                <c:pt idx="12">
                  <c:v>Finlandia</c:v>
                </c:pt>
                <c:pt idx="13">
                  <c:v>Francia</c:v>
                </c:pt>
                <c:pt idx="14">
                  <c:v>Germania</c:v>
                </c:pt>
                <c:pt idx="15">
                  <c:v>Grecia</c:v>
                </c:pt>
                <c:pt idx="16">
                  <c:v>Irlanda</c:v>
                </c:pt>
                <c:pt idx="17">
                  <c:v>Lettonia</c:v>
                </c:pt>
                <c:pt idx="18">
                  <c:v>Lituania</c:v>
                </c:pt>
                <c:pt idx="19">
                  <c:v>Lussemburgo</c:v>
                </c:pt>
                <c:pt idx="20">
                  <c:v>Malta</c:v>
                </c:pt>
                <c:pt idx="21">
                  <c:v>Oceania</c:v>
                </c:pt>
                <c:pt idx="22">
                  <c:v>Olanda</c:v>
                </c:pt>
                <c:pt idx="23">
                  <c:v>Polonia</c:v>
                </c:pt>
                <c:pt idx="24">
                  <c:v>Portogallo</c:v>
                </c:pt>
                <c:pt idx="25">
                  <c:v>Regno Unito</c:v>
                </c:pt>
                <c:pt idx="26">
                  <c:v>Repubblica Ceca</c:v>
                </c:pt>
                <c:pt idx="27">
                  <c:v>Romania</c:v>
                </c:pt>
                <c:pt idx="28">
                  <c:v>Slovacchia</c:v>
                </c:pt>
                <c:pt idx="29">
                  <c:v>Slovenia</c:v>
                </c:pt>
                <c:pt idx="30">
                  <c:v>Spagna</c:v>
                </c:pt>
                <c:pt idx="31">
                  <c:v>Svezia</c:v>
                </c:pt>
                <c:pt idx="32">
                  <c:v>Svizzera</c:v>
                </c:pt>
                <c:pt idx="33">
                  <c:v>Ungheria</c:v>
                </c:pt>
              </c:strCache>
            </c:strRef>
          </c:cat>
          <c:val>
            <c:numRef>
              <c:f>provenienze!$B$53:$AI$53</c:f>
              <c:numCache>
                <c:formatCode>_-* #,##0_-;\-* #,##0_-;_-* "-"??_-;_-@_-</c:formatCode>
                <c:ptCount val="34"/>
                <c:pt idx="0">
                  <c:v>185</c:v>
                </c:pt>
                <c:pt idx="1">
                  <c:v>932</c:v>
                </c:pt>
                <c:pt idx="2">
                  <c:v>325</c:v>
                </c:pt>
                <c:pt idx="3">
                  <c:v>276</c:v>
                </c:pt>
                <c:pt idx="4">
                  <c:v>355</c:v>
                </c:pt>
                <c:pt idx="5">
                  <c:v>242</c:v>
                </c:pt>
                <c:pt idx="6">
                  <c:v>645</c:v>
                </c:pt>
                <c:pt idx="7">
                  <c:v>319</c:v>
                </c:pt>
                <c:pt idx="8">
                  <c:v>40</c:v>
                </c:pt>
                <c:pt idx="9">
                  <c:v>9</c:v>
                </c:pt>
                <c:pt idx="10">
                  <c:v>171</c:v>
                </c:pt>
                <c:pt idx="11">
                  <c:v>3</c:v>
                </c:pt>
                <c:pt idx="12">
                  <c:v>60</c:v>
                </c:pt>
                <c:pt idx="13">
                  <c:v>603</c:v>
                </c:pt>
                <c:pt idx="14">
                  <c:v>4208</c:v>
                </c:pt>
                <c:pt idx="15">
                  <c:v>78</c:v>
                </c:pt>
                <c:pt idx="16">
                  <c:v>82</c:v>
                </c:pt>
                <c:pt idx="17">
                  <c:v>23</c:v>
                </c:pt>
                <c:pt idx="18">
                  <c:v>38</c:v>
                </c:pt>
                <c:pt idx="19">
                  <c:v>38</c:v>
                </c:pt>
                <c:pt idx="20">
                  <c:v>25</c:v>
                </c:pt>
                <c:pt idx="21">
                  <c:v>20</c:v>
                </c:pt>
                <c:pt idx="22">
                  <c:v>1355</c:v>
                </c:pt>
                <c:pt idx="23">
                  <c:v>311</c:v>
                </c:pt>
                <c:pt idx="24">
                  <c:v>36</c:v>
                </c:pt>
                <c:pt idx="25">
                  <c:v>605</c:v>
                </c:pt>
                <c:pt idx="26">
                  <c:v>395</c:v>
                </c:pt>
                <c:pt idx="27">
                  <c:v>199</c:v>
                </c:pt>
                <c:pt idx="28">
                  <c:v>71</c:v>
                </c:pt>
                <c:pt idx="29">
                  <c:v>178</c:v>
                </c:pt>
                <c:pt idx="30">
                  <c:v>324</c:v>
                </c:pt>
                <c:pt idx="31">
                  <c:v>148</c:v>
                </c:pt>
                <c:pt idx="32">
                  <c:v>992</c:v>
                </c:pt>
                <c:pt idx="33">
                  <c:v>77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0.62517</cdr:x>
      <cdr:y>0.26896</cdr:y>
    </cdr:from>
    <cdr:to>
      <cdr:x>0.74804</cdr:x>
      <cdr:y>0.32979</cdr:y>
    </cdr:to>
    <cdr:sp macro="" textlink="">
      <cdr:nvSpPr>
        <cdr:cNvPr id="2" name="CasellaDiTesto 19"/>
        <cdr:cNvSpPr txBox="1"/>
      </cdr:nvSpPr>
      <cdr:spPr>
        <a:xfrm xmlns:a="http://schemas.openxmlformats.org/drawingml/2006/main">
          <a:off x="4396363" y="1122660"/>
          <a:ext cx="864096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050" dirty="0" smtClean="0"/>
            <a:t>4,7%</a:t>
          </a:r>
          <a:endParaRPr lang="it-IT" sz="1050" dirty="0"/>
        </a:p>
      </cdr:txBody>
    </cdr:sp>
  </cdr:relSizeAnchor>
  <cdr:relSizeAnchor xmlns:cdr="http://schemas.openxmlformats.org/drawingml/2006/chartDrawing">
    <cdr:from>
      <cdr:x>0.62571</cdr:x>
      <cdr:y>0.17752</cdr:y>
    </cdr:from>
    <cdr:to>
      <cdr:x>0.74859</cdr:x>
      <cdr:y>0.23835</cdr:y>
    </cdr:to>
    <cdr:sp macro="" textlink="">
      <cdr:nvSpPr>
        <cdr:cNvPr id="3" name="CasellaDiTesto 19"/>
        <cdr:cNvSpPr txBox="1"/>
      </cdr:nvSpPr>
      <cdr:spPr>
        <a:xfrm xmlns:a="http://schemas.openxmlformats.org/drawingml/2006/main">
          <a:off x="4400175" y="740999"/>
          <a:ext cx="864096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050" dirty="0" smtClean="0"/>
            <a:t>6,1%</a:t>
          </a:r>
          <a:endParaRPr lang="it-IT" sz="1050" dirty="0"/>
        </a:p>
      </cdr:txBody>
    </cdr:sp>
  </cdr:relSizeAnchor>
  <cdr:relSizeAnchor xmlns:cdr="http://schemas.openxmlformats.org/drawingml/2006/chartDrawing">
    <cdr:from>
      <cdr:x>0.62517</cdr:x>
      <cdr:y>0.11112</cdr:y>
    </cdr:from>
    <cdr:to>
      <cdr:x>0.74804</cdr:x>
      <cdr:y>0.17195</cdr:y>
    </cdr:to>
    <cdr:sp macro="" textlink="">
      <cdr:nvSpPr>
        <cdr:cNvPr id="4" name="CasellaDiTesto 19"/>
        <cdr:cNvSpPr txBox="1"/>
      </cdr:nvSpPr>
      <cdr:spPr>
        <a:xfrm xmlns:a="http://schemas.openxmlformats.org/drawingml/2006/main">
          <a:off x="4396363" y="463822"/>
          <a:ext cx="864096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050" dirty="0" smtClean="0"/>
            <a:t>2,3%</a:t>
          </a:r>
          <a:endParaRPr lang="it-IT" sz="1050" dirty="0"/>
        </a:p>
      </cdr:txBody>
    </cdr:sp>
  </cdr:relSizeAnchor>
  <cdr:relSizeAnchor xmlns:cdr="http://schemas.openxmlformats.org/drawingml/2006/chartDrawing">
    <cdr:from>
      <cdr:x>0.62517</cdr:x>
      <cdr:y>0.07662</cdr:y>
    </cdr:from>
    <cdr:to>
      <cdr:x>0.74804</cdr:x>
      <cdr:y>0.13745</cdr:y>
    </cdr:to>
    <cdr:sp macro="" textlink="">
      <cdr:nvSpPr>
        <cdr:cNvPr id="5" name="CasellaDiTesto 19"/>
        <cdr:cNvSpPr txBox="1"/>
      </cdr:nvSpPr>
      <cdr:spPr>
        <a:xfrm xmlns:a="http://schemas.openxmlformats.org/drawingml/2006/main">
          <a:off x="4396363" y="319806"/>
          <a:ext cx="864096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050" dirty="0" smtClean="0"/>
            <a:t>1,3%</a:t>
          </a:r>
          <a:endParaRPr lang="it-IT" sz="105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8B388-5412-480C-B756-0A7E82B821E5}" type="datetimeFigureOut">
              <a:rPr lang="it-IT" smtClean="0"/>
              <a:pPr/>
              <a:t>05/01/2015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F2D83-4327-4CFE-AC29-8CE0410514A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93045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9364D-94E4-4B3D-9212-C7B7D2C97447}" type="datetimeFigureOut">
              <a:rPr lang="it-IT" smtClean="0"/>
              <a:pPr/>
              <a:t>05/01/2015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12E30-707A-4C9F-A8C2-CC6254F6FE9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4635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12E30-707A-4C9F-A8C2-CC6254F6FE93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13762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12E30-707A-4C9F-A8C2-CC6254F6FE93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30768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12E30-707A-4C9F-A8C2-CC6254F6FE93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9043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12E30-707A-4C9F-A8C2-CC6254F6FE93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46585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12E30-707A-4C9F-A8C2-CC6254F6FE93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27670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12E30-707A-4C9F-A8C2-CC6254F6FE93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4001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12E30-707A-4C9F-A8C2-CC6254F6FE93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3371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12E30-707A-4C9F-A8C2-CC6254F6FE93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3371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12E30-707A-4C9F-A8C2-CC6254F6FE93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465859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12E30-707A-4C9F-A8C2-CC6254F6FE93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46585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12E30-707A-4C9F-A8C2-CC6254F6FE93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77556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12E30-707A-4C9F-A8C2-CC6254F6FE93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9043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12E30-707A-4C9F-A8C2-CC6254F6FE93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445977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12E30-707A-4C9F-A8C2-CC6254F6FE93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762126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12E30-707A-4C9F-A8C2-CC6254F6FE93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357570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12E30-707A-4C9F-A8C2-CC6254F6FE93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775568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12E30-707A-4C9F-A8C2-CC6254F6FE93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775568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12E30-707A-4C9F-A8C2-CC6254F6FE93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775568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12E30-707A-4C9F-A8C2-CC6254F6FE93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775568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12E30-707A-4C9F-A8C2-CC6254F6FE93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775568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12E30-707A-4C9F-A8C2-CC6254F6FE93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775568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12E30-707A-4C9F-A8C2-CC6254F6FE93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34447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12E30-707A-4C9F-A8C2-CC6254F6FE93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9043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12E30-707A-4C9F-A8C2-CC6254F6FE93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9043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12E30-707A-4C9F-A8C2-CC6254F6FE93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4143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12E30-707A-4C9F-A8C2-CC6254F6FE93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65144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12E30-707A-4C9F-A8C2-CC6254F6FE93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96136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12E30-707A-4C9F-A8C2-CC6254F6FE93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57477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12E30-707A-4C9F-A8C2-CC6254F6FE93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4588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9E5C34C-16B7-4140-BF0A-D4BC18A23E25}" type="datetimeFigureOut">
              <a:rPr lang="it-IT" smtClean="0"/>
              <a:pPr/>
              <a:t>05/01/2015</a:t>
            </a:fld>
            <a:endParaRPr lang="it-I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D9F6521-31A1-4EFF-9740-2470212C562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C34C-16B7-4140-BF0A-D4BC18A23E25}" type="datetimeFigureOut">
              <a:rPr lang="it-IT" smtClean="0"/>
              <a:pPr/>
              <a:t>05/01/2015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6521-31A1-4EFF-9740-2470212C56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C34C-16B7-4140-BF0A-D4BC18A23E25}" type="datetimeFigureOut">
              <a:rPr lang="it-IT" smtClean="0"/>
              <a:pPr/>
              <a:t>05/01/2015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6521-31A1-4EFF-9740-2470212C56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C34C-16B7-4140-BF0A-D4BC18A23E25}" type="datetimeFigureOut">
              <a:rPr lang="it-IT" smtClean="0"/>
              <a:pPr/>
              <a:t>05/01/2015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6521-31A1-4EFF-9740-2470212C56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C34C-16B7-4140-BF0A-D4BC18A23E25}" type="datetimeFigureOut">
              <a:rPr lang="it-IT" smtClean="0"/>
              <a:pPr/>
              <a:t>05/01/2015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6521-31A1-4EFF-9740-2470212C56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C34C-16B7-4140-BF0A-D4BC18A23E25}" type="datetimeFigureOut">
              <a:rPr lang="it-IT" smtClean="0"/>
              <a:pPr/>
              <a:t>05/01/2015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6521-31A1-4EFF-9740-2470212C562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C34C-16B7-4140-BF0A-D4BC18A23E25}" type="datetimeFigureOut">
              <a:rPr lang="it-IT" smtClean="0"/>
              <a:pPr/>
              <a:t>05/01/2015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6521-31A1-4EFF-9740-2470212C56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C34C-16B7-4140-BF0A-D4BC18A23E25}" type="datetimeFigureOut">
              <a:rPr lang="it-IT" smtClean="0"/>
              <a:pPr/>
              <a:t>05/01/2015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6521-31A1-4EFF-9740-2470212C56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C34C-16B7-4140-BF0A-D4BC18A23E25}" type="datetimeFigureOut">
              <a:rPr lang="it-IT" smtClean="0"/>
              <a:pPr/>
              <a:t>05/01/2015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6521-31A1-4EFF-9740-2470212C56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C34C-16B7-4140-BF0A-D4BC18A23E25}" type="datetimeFigureOut">
              <a:rPr lang="it-IT" smtClean="0"/>
              <a:pPr/>
              <a:t>05/01/2015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6521-31A1-4EFF-9740-2470212C562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C34C-16B7-4140-BF0A-D4BC18A23E25}" type="datetimeFigureOut">
              <a:rPr lang="it-IT" smtClean="0"/>
              <a:pPr/>
              <a:t>05/01/2015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6521-31A1-4EFF-9740-2470212C56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9E5C34C-16B7-4140-BF0A-D4BC18A23E25}" type="datetimeFigureOut">
              <a:rPr lang="it-IT" smtClean="0"/>
              <a:pPr/>
              <a:t>05/01/2015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D9F6521-31A1-4EFF-9740-2470212C562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isorseumane@muse.i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/>
              <a:t>  IL MUSE IN CIFRE</a:t>
            </a:r>
            <a:br>
              <a:rPr lang="it-IT" sz="3600" dirty="0" smtClean="0"/>
            </a:br>
            <a:r>
              <a:rPr lang="it-IT" sz="3600" dirty="0" smtClean="0"/>
              <a:t>  </a:t>
            </a:r>
            <a:r>
              <a:rPr lang="it-IT" sz="1800" dirty="0" smtClean="0"/>
              <a:t>(aggiornamento al 16 novembre 2014)</a:t>
            </a:r>
            <a:endParaRPr lang="it-IT" sz="1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4869160"/>
            <a:ext cx="6400800" cy="1752600"/>
          </a:xfrm>
        </p:spPr>
        <p:txBody>
          <a:bodyPr>
            <a:normAutofit/>
          </a:bodyPr>
          <a:lstStyle/>
          <a:p>
            <a:r>
              <a:rPr lang="it-IT" sz="1800" dirty="0" smtClean="0"/>
              <a:t>                                             </a:t>
            </a:r>
          </a:p>
          <a:p>
            <a:r>
              <a:rPr lang="it-IT" sz="1800" dirty="0" smtClean="0"/>
              <a:t>              </a:t>
            </a:r>
            <a:endParaRPr lang="it-IT" sz="18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5395721"/>
            <a:ext cx="1368152" cy="59687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9647" y="2060848"/>
            <a:ext cx="449428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25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01029" y="395752"/>
            <a:ext cx="7772400" cy="1091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>
                <a:latin typeface="Helvetica" pitchFamily="34" charset="0"/>
                <a:cs typeface="Arial"/>
              </a:rPr>
              <a:t>  </a:t>
            </a:r>
            <a:endParaRPr lang="it-IT" b="1" dirty="0">
              <a:latin typeface="Helvetica" pitchFamily="34" charset="0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99592" y="1340768"/>
            <a:ext cx="3906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1835" y="5733256"/>
            <a:ext cx="1555287" cy="67851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891633" y="116632"/>
            <a:ext cx="31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Helvetica" pitchFamily="34" charset="0"/>
                <a:ea typeface="+mj-ea"/>
                <a:cs typeface="Arial"/>
              </a:rPr>
              <a:t>Dati aggiornati al 16.11.2014</a:t>
            </a:r>
            <a:endParaRPr lang="it-IT" dirty="0">
              <a:latin typeface="Helvetica" pitchFamily="34" charset="0"/>
              <a:ea typeface="+mj-ea"/>
              <a:cs typeface="Arial"/>
            </a:endParaRPr>
          </a:p>
        </p:txBody>
      </p:sp>
      <p:graphicFrame>
        <p:nvGraphicFramePr>
          <p:cNvPr id="9" name="Grafic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6396948"/>
              </p:ext>
            </p:extLst>
          </p:nvPr>
        </p:nvGraphicFramePr>
        <p:xfrm>
          <a:off x="1116897" y="1700808"/>
          <a:ext cx="6839479" cy="4592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2339752" y="1052736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Helvetica" pitchFamily="34" charset="0"/>
                <a:ea typeface="+mj-ea"/>
                <a:cs typeface="Arial"/>
              </a:rPr>
              <a:t>Provenienze da altre regioni italiane</a:t>
            </a:r>
          </a:p>
        </p:txBody>
      </p:sp>
    </p:spTree>
    <p:extLst>
      <p:ext uri="{BB962C8B-B14F-4D97-AF65-F5344CB8AC3E}">
        <p14:creationId xmlns:p14="http://schemas.microsoft.com/office/powerpoint/2010/main" xmlns="" val="235768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01029" y="395752"/>
            <a:ext cx="7772400" cy="1091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>
                <a:latin typeface="Helvetica" pitchFamily="34" charset="0"/>
                <a:cs typeface="Arial"/>
              </a:rPr>
              <a:t>  </a:t>
            </a:r>
            <a:endParaRPr lang="it-IT" b="1" dirty="0">
              <a:latin typeface="Helvetica" pitchFamily="34" charset="0"/>
              <a:cs typeface="Arial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6025" y="5805264"/>
            <a:ext cx="1512168" cy="65970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891633" y="116632"/>
            <a:ext cx="31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Helvetica" pitchFamily="34" charset="0"/>
                <a:ea typeface="+mj-ea"/>
                <a:cs typeface="Arial"/>
              </a:rPr>
              <a:t>Dati aggiornati al 16.11.2014</a:t>
            </a:r>
            <a:endParaRPr lang="it-IT" dirty="0">
              <a:latin typeface="Helvetica" pitchFamily="34" charset="0"/>
              <a:ea typeface="+mj-ea"/>
              <a:cs typeface="Arial"/>
            </a:endParaRPr>
          </a:p>
        </p:txBody>
      </p:sp>
      <p:graphicFrame>
        <p:nvGraphicFramePr>
          <p:cNvPr id="9" name="Grafic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5393860"/>
              </p:ext>
            </p:extLst>
          </p:nvPr>
        </p:nvGraphicFramePr>
        <p:xfrm>
          <a:off x="827585" y="1844824"/>
          <a:ext cx="7227936" cy="4361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2339752" y="1052736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Helvetica" pitchFamily="34" charset="0"/>
                <a:ea typeface="+mj-ea"/>
                <a:cs typeface="Arial"/>
              </a:rPr>
              <a:t>Provenienze visitatori stranieri</a:t>
            </a:r>
            <a:endParaRPr lang="it-IT" sz="2000" b="1" dirty="0">
              <a:latin typeface="Helvetica" pitchFamily="34" charset="0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33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01029" y="395752"/>
            <a:ext cx="7772400" cy="1091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>
                <a:latin typeface="Helvetica" pitchFamily="34" charset="0"/>
                <a:cs typeface="Arial"/>
              </a:rPr>
              <a:t>  </a:t>
            </a:r>
            <a:endParaRPr lang="it-IT" b="1" dirty="0">
              <a:latin typeface="Helvetica" pitchFamily="34" charset="0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99592" y="1340768"/>
            <a:ext cx="3906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7949" y="5733256"/>
            <a:ext cx="1584176" cy="69112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891633" y="116632"/>
            <a:ext cx="31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Helvetica" pitchFamily="34" charset="0"/>
                <a:ea typeface="+mj-ea"/>
                <a:cs typeface="Arial"/>
              </a:rPr>
              <a:t>Dati aggiornati al 16.11.2014</a:t>
            </a:r>
            <a:endParaRPr lang="it-IT" dirty="0">
              <a:latin typeface="Helvetica" pitchFamily="34" charset="0"/>
              <a:ea typeface="+mj-ea"/>
              <a:cs typeface="Arial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28961" y="112982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           Attività per il pubblico ed eventi</a:t>
            </a:r>
            <a:endParaRPr lang="it-IT" sz="2000" b="1" dirty="0"/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2881056"/>
              </p:ext>
            </p:extLst>
          </p:nvPr>
        </p:nvGraphicFramePr>
        <p:xfrm>
          <a:off x="1691680" y="1772816"/>
          <a:ext cx="5904656" cy="176842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2">
                      <a:lumMod val="50000"/>
                      <a:alpha val="15000"/>
                    </a:schemeClr>
                  </a:outerShdw>
                  <a:reflection blurRad="6350" stA="84000" endPos="55000" dir="5400000" sy="-100000" algn="bl" rotWithShape="0"/>
                </a:effectLst>
                <a:tableStyleId>{3B4B98B0-60AC-42C2-AFA5-B58CD77FA1E5}</a:tableStyleId>
              </a:tblPr>
              <a:tblGrid>
                <a:gridCol w="3789166"/>
                <a:gridCol w="991738"/>
                <a:gridCol w="1123752"/>
              </a:tblGrid>
              <a:tr h="695980">
                <a:tc>
                  <a:txBody>
                    <a:bodyPr/>
                    <a:lstStyle/>
                    <a:p>
                      <a:pPr algn="ctr"/>
                      <a:endParaRPr lang="it-IT" sz="1200" dirty="0" smtClean="0"/>
                    </a:p>
                    <a:p>
                      <a:pPr algn="l"/>
                      <a:r>
                        <a:rPr lang="it-IT" sz="1200" dirty="0" smtClean="0"/>
                        <a:t>Descrizione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 smtClean="0"/>
                    </a:p>
                    <a:p>
                      <a:pPr algn="ctr"/>
                      <a:r>
                        <a:rPr lang="it-IT" sz="1200" dirty="0" smtClean="0"/>
                        <a:t>2013</a:t>
                      </a:r>
                    </a:p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 smtClean="0"/>
                    </a:p>
                    <a:p>
                      <a:pPr algn="ctr"/>
                      <a:r>
                        <a:rPr lang="it-IT" sz="1200" dirty="0" smtClean="0"/>
                        <a:t>2014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362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/>
                        <a:t>N. eventi* organizzati</a:t>
                      </a:r>
                      <a:r>
                        <a:rPr lang="it-IT" sz="1200" b="0" baseline="0" dirty="0" smtClean="0"/>
                        <a:t> dal MUSE</a:t>
                      </a:r>
                      <a:endParaRPr lang="it-IT" sz="1200" b="0" dirty="0" smtClean="0"/>
                    </a:p>
                  </a:txBody>
                  <a:tcP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121   </a:t>
                      </a:r>
                      <a:endParaRPr lang="it-IT" sz="1200" b="0" dirty="0"/>
                    </a:p>
                  </a:txBody>
                  <a:tcPr/>
                </a:tc>
              </a:tr>
              <a:tr h="5362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N. partecipanti ad eventi** organizzati dal MUSE</a:t>
                      </a:r>
                      <a:endParaRPr lang="it-IT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18.203</a:t>
                      </a:r>
                    </a:p>
                    <a:p>
                      <a:pPr algn="ctr"/>
                      <a:endParaRPr lang="it-IT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25.199</a:t>
                      </a:r>
                    </a:p>
                    <a:p>
                      <a:pPr algn="ctr"/>
                      <a:endParaRPr lang="it-IT" sz="12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1619672" y="3789040"/>
            <a:ext cx="5976664" cy="2966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lnSpc>
                <a:spcPct val="150000"/>
              </a:lnSpc>
            </a:pPr>
            <a:r>
              <a:rPr lang="it-IT" dirty="0" smtClean="0"/>
              <a:t>*</a:t>
            </a:r>
            <a:r>
              <a:rPr lang="it-IT" sz="1200" dirty="0" smtClean="0"/>
              <a:t>Angolo </a:t>
            </a:r>
            <a:r>
              <a:rPr lang="it-IT" sz="1200" dirty="0"/>
              <a:t>del Racconto, </a:t>
            </a:r>
            <a:r>
              <a:rPr lang="it-IT" sz="1200" dirty="0" smtClean="0"/>
              <a:t>Borsa </a:t>
            </a:r>
            <a:r>
              <a:rPr lang="it-IT" sz="1200" dirty="0"/>
              <a:t>del Turismo </a:t>
            </a:r>
            <a:r>
              <a:rPr lang="it-IT" sz="1200" dirty="0" smtClean="0"/>
              <a:t>Museale, Compleanni, Due giorni per la Scuola, </a:t>
            </a:r>
            <a:r>
              <a:rPr lang="it-IT" sz="1200" dirty="0"/>
              <a:t>Halloween al </a:t>
            </a:r>
            <a:r>
              <a:rPr lang="it-IT" sz="1200" dirty="0" smtClean="0"/>
              <a:t>MUSE, Incroci </a:t>
            </a:r>
            <a:r>
              <a:rPr lang="it-IT" sz="1200" dirty="0"/>
              <a:t>di Pagine, </a:t>
            </a:r>
            <a:r>
              <a:rPr lang="it-IT" sz="1200" dirty="0" smtClean="0"/>
              <a:t>MUSE </a:t>
            </a:r>
            <a:r>
              <a:rPr lang="it-IT" sz="1200" dirty="0"/>
              <a:t>Fuori </a:t>
            </a:r>
            <a:r>
              <a:rPr lang="it-IT" sz="1200" dirty="0" smtClean="0"/>
              <a:t>Orario, </a:t>
            </a:r>
            <a:r>
              <a:rPr lang="it-IT" sz="1200" dirty="0"/>
              <a:t>Nanna al MUSE</a:t>
            </a:r>
            <a:r>
              <a:rPr lang="it-IT" sz="1200" dirty="0" smtClean="0"/>
              <a:t>, Nature&amp;Food, Trentino in Jazz Festival, etc.;</a:t>
            </a:r>
          </a:p>
          <a:p>
            <a:pPr marL="85725" indent="-85725">
              <a:lnSpc>
                <a:spcPct val="150000"/>
              </a:lnSpc>
            </a:pPr>
            <a:r>
              <a:rPr lang="it-IT" sz="1200" dirty="0"/>
              <a:t> </a:t>
            </a:r>
            <a:r>
              <a:rPr lang="it-IT" sz="1200" dirty="0" smtClean="0"/>
              <a:t> </a:t>
            </a:r>
          </a:p>
          <a:p>
            <a:pPr marL="85725" indent="-85725" algn="just">
              <a:lnSpc>
                <a:spcPct val="150000"/>
              </a:lnSpc>
            </a:pPr>
            <a:r>
              <a:rPr lang="it-IT" sz="1200" dirty="0"/>
              <a:t> </a:t>
            </a:r>
            <a:r>
              <a:rPr lang="it-IT" sz="1200" dirty="0" smtClean="0"/>
              <a:t>**Non sono state conteggiate le iniziative pubbliche ad ingresso libero non computato con biglietti: l’inaugurazione (30.000), il primo anniversario (5.000), la notte dei ricercatori 2013 (8.000);</a:t>
            </a:r>
          </a:p>
          <a:p>
            <a:pPr marL="85725" indent="-85725">
              <a:lnSpc>
                <a:spcPct val="150000"/>
              </a:lnSpc>
            </a:pPr>
            <a:endParaRPr lang="it-IT" sz="1200" dirty="0" smtClean="0"/>
          </a:p>
          <a:p>
            <a:pPr marL="85725" indent="-85725">
              <a:lnSpc>
                <a:spcPct val="150000"/>
              </a:lnSpc>
            </a:pPr>
            <a:endParaRPr lang="it-IT" sz="1200" b="1" dirty="0"/>
          </a:p>
          <a:p>
            <a:pPr marL="85725" indent="-85725">
              <a:lnSpc>
                <a:spcPct val="150000"/>
              </a:lnSpc>
            </a:pPr>
            <a:endParaRPr lang="it-IT" sz="1050" b="1" dirty="0"/>
          </a:p>
        </p:txBody>
      </p:sp>
    </p:spTree>
    <p:extLst>
      <p:ext uri="{BB962C8B-B14F-4D97-AF65-F5344CB8AC3E}">
        <p14:creationId xmlns:p14="http://schemas.microsoft.com/office/powerpoint/2010/main" xmlns="" val="23930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03142" y="908720"/>
            <a:ext cx="77724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it-IT" sz="2000" b="1" dirty="0" smtClean="0">
                <a:latin typeface="Helvetica" pitchFamily="34" charset="0"/>
                <a:cs typeface="Arial"/>
              </a:rPr>
              <a:t>  Il rapporto con le imprese</a:t>
            </a:r>
            <a:endParaRPr lang="it-IT" sz="2000" b="1" dirty="0">
              <a:latin typeface="Helvetica" pitchFamily="34" charset="0"/>
              <a:cs typeface="Arial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5756828"/>
            <a:ext cx="1512184" cy="65971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891633" y="116632"/>
            <a:ext cx="31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Helvetica" pitchFamily="34" charset="0"/>
                <a:ea typeface="+mj-ea"/>
                <a:cs typeface="Arial"/>
              </a:rPr>
              <a:t>Dati aggiornati al 16.11.2014</a:t>
            </a:r>
            <a:endParaRPr lang="it-IT" dirty="0">
              <a:latin typeface="Helvetica" pitchFamily="34" charset="0"/>
              <a:ea typeface="+mj-ea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44580" y="2420888"/>
            <a:ext cx="353376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 smtClean="0">
                <a:latin typeface="Helvetica" pitchFamily="34" charset="0"/>
                <a:cs typeface="Arial"/>
              </a:rPr>
              <a:t>Aziende coinvolte in programmi corporate:</a:t>
            </a:r>
          </a:p>
          <a:p>
            <a:pPr algn="just"/>
            <a:endParaRPr lang="it-IT" sz="1200" b="1" dirty="0" smtClean="0">
              <a:latin typeface="Helvetica" pitchFamily="34" charset="0"/>
              <a:cs typeface="Arial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 smtClean="0">
                <a:latin typeface="Helvetica" pitchFamily="34" charset="0"/>
                <a:cs typeface="Arial"/>
              </a:rPr>
              <a:t>N. Programmi istituzionali: 21</a:t>
            </a: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 smtClean="0">
                <a:latin typeface="Helvetica" pitchFamily="34" charset="0"/>
                <a:cs typeface="Arial"/>
              </a:rPr>
              <a:t>N. Sponsorizzazioni tecniche istituzionali: 3</a:t>
            </a: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 smtClean="0">
                <a:latin typeface="Helvetica" pitchFamily="34" charset="0"/>
                <a:cs typeface="Arial"/>
              </a:rPr>
              <a:t>Altro: 2</a:t>
            </a:r>
          </a:p>
          <a:p>
            <a:pPr algn="just"/>
            <a:endParaRPr lang="it-IT" sz="1200" b="1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b="1" dirty="0" smtClean="0">
              <a:latin typeface="Helvetica" pitchFamily="34" charset="0"/>
              <a:cs typeface="Arial"/>
            </a:endParaRPr>
          </a:p>
          <a:p>
            <a:pPr algn="just"/>
            <a:r>
              <a:rPr lang="it-IT" sz="1200" b="1" dirty="0" smtClean="0">
                <a:latin typeface="Helvetica" pitchFamily="34" charset="0"/>
                <a:cs typeface="Arial"/>
              </a:rPr>
              <a:t>Aziende </a:t>
            </a:r>
            <a:r>
              <a:rPr lang="it-IT" sz="1200" b="1" dirty="0">
                <a:latin typeface="Helvetica" pitchFamily="34" charset="0"/>
                <a:cs typeface="Arial"/>
              </a:rPr>
              <a:t>coinvolte in </a:t>
            </a:r>
            <a:r>
              <a:rPr lang="it-IT" sz="1200" b="1" dirty="0" smtClean="0">
                <a:latin typeface="Helvetica" pitchFamily="34" charset="0"/>
                <a:cs typeface="Arial"/>
              </a:rPr>
              <a:t>progetti singoli:</a:t>
            </a:r>
          </a:p>
          <a:p>
            <a:pPr algn="just"/>
            <a:endParaRPr lang="it-IT" sz="1200" b="1" dirty="0" smtClean="0">
              <a:latin typeface="Helvetica" pitchFamily="34" charset="0"/>
              <a:cs typeface="Arial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 smtClean="0">
                <a:latin typeface="Helvetica" pitchFamily="34" charset="0"/>
                <a:cs typeface="Arial"/>
              </a:rPr>
              <a:t>N. Sponsorizzazioni tecniche e finanziarie: 32</a:t>
            </a:r>
            <a:endParaRPr lang="it-IT" sz="1200" dirty="0">
              <a:latin typeface="Helvetica" pitchFamily="34" charset="0"/>
              <a:cs typeface="Arial"/>
            </a:endParaRP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891633" y="2444209"/>
            <a:ext cx="35337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 smtClean="0">
                <a:latin typeface="Helvetica" pitchFamily="34" charset="0"/>
                <a:cs typeface="Arial"/>
              </a:rPr>
              <a:t>Eventi ospitati al MUSE:</a:t>
            </a:r>
          </a:p>
          <a:p>
            <a:pPr algn="just"/>
            <a:endParaRPr lang="it-IT" sz="1200" b="1" dirty="0">
              <a:latin typeface="Helvetica" pitchFamily="34" charset="0"/>
              <a:cs typeface="Arial"/>
            </a:endParaRPr>
          </a:p>
          <a:p>
            <a:pPr algn="just"/>
            <a:r>
              <a:rPr lang="it-IT" sz="1200" dirty="0">
                <a:latin typeface="Helvetica" pitchFamily="34" charset="0"/>
                <a:cs typeface="Arial"/>
              </a:rPr>
              <a:t>N. Eventi Corporate (</a:t>
            </a:r>
            <a:r>
              <a:rPr lang="it-IT" sz="1200" dirty="0" err="1">
                <a:latin typeface="Helvetica" pitchFamily="34" charset="0"/>
                <a:cs typeface="Arial"/>
              </a:rPr>
              <a:t>sett</a:t>
            </a:r>
            <a:r>
              <a:rPr lang="it-IT" sz="1200" dirty="0">
                <a:latin typeface="Helvetica" pitchFamily="34" charset="0"/>
                <a:cs typeface="Arial"/>
              </a:rPr>
              <a:t>. – </a:t>
            </a:r>
            <a:r>
              <a:rPr lang="it-IT" sz="1200" dirty="0" err="1">
                <a:latin typeface="Helvetica" pitchFamily="34" charset="0"/>
                <a:cs typeface="Arial"/>
              </a:rPr>
              <a:t>dic</a:t>
            </a:r>
            <a:r>
              <a:rPr lang="it-IT" sz="1200" dirty="0">
                <a:latin typeface="Helvetica" pitchFamily="34" charset="0"/>
                <a:cs typeface="Arial"/>
              </a:rPr>
              <a:t>. 2013): 33</a:t>
            </a: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  <a:p>
            <a:pPr algn="just"/>
            <a:r>
              <a:rPr lang="it-IT" sz="1200" dirty="0">
                <a:latin typeface="Helvetica" pitchFamily="34" charset="0"/>
                <a:cs typeface="Arial"/>
              </a:rPr>
              <a:t>N. Eventi Corporate (</a:t>
            </a:r>
            <a:r>
              <a:rPr lang="it-IT" sz="1200" dirty="0" err="1">
                <a:latin typeface="Helvetica" pitchFamily="34" charset="0"/>
                <a:cs typeface="Arial"/>
              </a:rPr>
              <a:t>genn</a:t>
            </a:r>
            <a:r>
              <a:rPr lang="it-IT" sz="1200" dirty="0">
                <a:latin typeface="Helvetica" pitchFamily="34" charset="0"/>
                <a:cs typeface="Arial"/>
              </a:rPr>
              <a:t>. – </a:t>
            </a:r>
            <a:r>
              <a:rPr lang="it-IT" sz="1200" dirty="0" err="1">
                <a:latin typeface="Helvetica" pitchFamily="34" charset="0"/>
                <a:cs typeface="Arial"/>
              </a:rPr>
              <a:t>dic</a:t>
            </a:r>
            <a:r>
              <a:rPr lang="it-IT" sz="1200" dirty="0">
                <a:latin typeface="Helvetica" pitchFamily="34" charset="0"/>
                <a:cs typeface="Arial"/>
              </a:rPr>
              <a:t>. 2014): 30</a:t>
            </a: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  <a:p>
            <a:pPr algn="just"/>
            <a:r>
              <a:rPr lang="it-IT" sz="1200" dirty="0">
                <a:latin typeface="Helvetica" pitchFamily="34" charset="0"/>
                <a:cs typeface="Arial"/>
              </a:rPr>
              <a:t>N. Eventi in programmazione (</a:t>
            </a:r>
            <a:r>
              <a:rPr lang="it-IT" sz="1200" dirty="0" err="1">
                <a:latin typeface="Helvetica" pitchFamily="34" charset="0"/>
                <a:cs typeface="Arial"/>
              </a:rPr>
              <a:t>nov</a:t>
            </a:r>
            <a:r>
              <a:rPr lang="it-IT" sz="1200" dirty="0">
                <a:latin typeface="Helvetica" pitchFamily="34" charset="0"/>
                <a:cs typeface="Arial"/>
              </a:rPr>
              <a:t>- </a:t>
            </a:r>
            <a:r>
              <a:rPr lang="it-IT" sz="1200" dirty="0" err="1">
                <a:latin typeface="Helvetica" pitchFamily="34" charset="0"/>
                <a:cs typeface="Arial"/>
              </a:rPr>
              <a:t>dic</a:t>
            </a:r>
            <a:r>
              <a:rPr lang="it-IT" sz="1200" dirty="0">
                <a:latin typeface="Helvetica" pitchFamily="34" charset="0"/>
                <a:cs typeface="Arial"/>
              </a:rPr>
              <a:t>. 14): 8  </a:t>
            </a: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  <a:p>
            <a:pPr algn="just"/>
            <a:r>
              <a:rPr lang="it-IT" sz="1200" dirty="0">
                <a:latin typeface="Helvetica" pitchFamily="34" charset="0"/>
                <a:cs typeface="Arial"/>
              </a:rPr>
              <a:t>N. Partecipanti totali: 5.301</a:t>
            </a:r>
          </a:p>
          <a:p>
            <a:pPr algn="just"/>
            <a:r>
              <a:rPr lang="it-IT" sz="1200" b="1" dirty="0" smtClean="0">
                <a:latin typeface="Helvetica" pitchFamily="34" charset="0"/>
                <a:cs typeface="Arial"/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549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385689" y="1052736"/>
            <a:ext cx="77724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it-IT" sz="2000" b="1" dirty="0" smtClean="0">
                <a:latin typeface="Helvetica" pitchFamily="34" charset="0"/>
                <a:cs typeface="Arial"/>
              </a:rPr>
              <a:t>Il MUSE come generatore di occupazione</a:t>
            </a:r>
            <a:endParaRPr lang="it-IT" sz="2000" b="1" dirty="0">
              <a:latin typeface="Helvetica" pitchFamily="34" charset="0"/>
              <a:cs typeface="Arial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79" y="5816390"/>
            <a:ext cx="1472605" cy="64244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891633" y="116632"/>
            <a:ext cx="31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Helvetica" pitchFamily="34" charset="0"/>
                <a:ea typeface="+mj-ea"/>
                <a:cs typeface="Arial"/>
              </a:rPr>
              <a:t>Dati aggiornati al 16.11.2014</a:t>
            </a:r>
            <a:endParaRPr lang="it-IT" dirty="0">
              <a:latin typeface="Helvetica" pitchFamily="34" charset="0"/>
              <a:ea typeface="+mj-ea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99593" y="2429941"/>
            <a:ext cx="30963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 smtClean="0">
                <a:latin typeface="Helvetica" pitchFamily="34" charset="0"/>
                <a:cs typeface="Arial"/>
              </a:rPr>
              <a:t>Personale</a:t>
            </a:r>
            <a:r>
              <a:rPr lang="it-IT" sz="1200" dirty="0" smtClean="0">
                <a:latin typeface="Helvetica" pitchFamily="34" charset="0"/>
                <a:cs typeface="Arial"/>
              </a:rPr>
              <a:t>: </a:t>
            </a: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r>
              <a:rPr lang="it-IT" sz="1200" dirty="0">
                <a:latin typeface="Helvetica" pitchFamily="34" charset="0"/>
                <a:cs typeface="Arial"/>
              </a:rPr>
              <a:t>85 dipendenti </a:t>
            </a:r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r>
              <a:rPr lang="it-IT" sz="1200" dirty="0" smtClean="0">
                <a:latin typeface="Helvetica" pitchFamily="34" charset="0"/>
                <a:cs typeface="Arial"/>
              </a:rPr>
              <a:t>300 incarichi di collaborazione </a:t>
            </a:r>
          </a:p>
          <a:p>
            <a:pPr algn="just"/>
            <a:r>
              <a:rPr lang="it-IT" sz="1200" dirty="0" smtClean="0">
                <a:latin typeface="Helvetica" pitchFamily="34" charset="0"/>
                <a:cs typeface="Arial"/>
              </a:rPr>
              <a:t>(di cui 10 con p. iva)</a:t>
            </a: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r>
              <a:rPr lang="it-IT" sz="1200" dirty="0" smtClean="0">
                <a:latin typeface="Helvetica" pitchFamily="34" charset="0"/>
                <a:cs typeface="Arial"/>
              </a:rPr>
              <a:t>per un totale di:</a:t>
            </a: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  <a:p>
            <a:pPr algn="just"/>
            <a:r>
              <a:rPr lang="it-IT" sz="1200" b="1" dirty="0" smtClean="0">
                <a:latin typeface="Helvetica" pitchFamily="34" charset="0"/>
                <a:cs typeface="Arial"/>
              </a:rPr>
              <a:t>188 occupati tempo pieni equivalenti</a:t>
            </a:r>
          </a:p>
          <a:p>
            <a:pPr algn="just"/>
            <a:endParaRPr lang="it-IT" sz="1200" b="1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b="1" dirty="0">
              <a:latin typeface="Helvetica" pitchFamily="34" charset="0"/>
              <a:cs typeface="Arial"/>
            </a:endParaRPr>
          </a:p>
          <a:p>
            <a:pPr algn="just"/>
            <a:endParaRPr lang="it-IT" sz="1200" b="1" dirty="0">
              <a:latin typeface="Helvetica" pitchFamily="34" charset="0"/>
              <a:cs typeface="Arial"/>
            </a:endParaRP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815432" y="2429941"/>
            <a:ext cx="37494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 smtClean="0">
                <a:latin typeface="Helvetica" pitchFamily="34" charset="0"/>
                <a:cs typeface="Arial"/>
              </a:rPr>
              <a:t>Data </a:t>
            </a:r>
            <a:r>
              <a:rPr lang="it-IT" sz="1200" b="1" dirty="0">
                <a:latin typeface="Helvetica" pitchFamily="34" charset="0"/>
                <a:cs typeface="Arial"/>
              </a:rPr>
              <a:t>creazione casella </a:t>
            </a:r>
            <a:r>
              <a:rPr lang="it-IT" sz="1200" b="1" dirty="0">
                <a:latin typeface="Helvetica" pitchFamily="34" charset="0"/>
                <a:cs typeface="Arial"/>
                <a:hlinkClick r:id="rId4"/>
              </a:rPr>
              <a:t>risorseumane@muse.it</a:t>
            </a:r>
            <a:r>
              <a:rPr lang="it-IT" sz="1200" b="1" dirty="0">
                <a:latin typeface="Helvetica" pitchFamily="34" charset="0"/>
                <a:cs typeface="Arial"/>
              </a:rPr>
              <a:t>: </a:t>
            </a: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  <a:p>
            <a:pPr algn="just"/>
            <a:r>
              <a:rPr lang="it-IT" sz="1200" dirty="0">
                <a:latin typeface="Helvetica" pitchFamily="34" charset="0"/>
                <a:cs typeface="Arial"/>
              </a:rPr>
              <a:t>11 dicembre 2013</a:t>
            </a: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  <a:p>
            <a:pPr algn="just"/>
            <a:endParaRPr lang="it-IT" sz="1200" b="1" dirty="0" smtClean="0">
              <a:latin typeface="Helvetica" pitchFamily="34" charset="0"/>
              <a:cs typeface="Arial"/>
            </a:endParaRPr>
          </a:p>
          <a:p>
            <a:pPr algn="just"/>
            <a:r>
              <a:rPr lang="it-IT" sz="1200" b="1" dirty="0" smtClean="0">
                <a:latin typeface="Helvetica" pitchFamily="34" charset="0"/>
                <a:cs typeface="Arial"/>
              </a:rPr>
              <a:t>N</a:t>
            </a:r>
            <a:r>
              <a:rPr lang="it-IT" sz="1200" b="1" dirty="0">
                <a:latin typeface="Helvetica" pitchFamily="34" charset="0"/>
                <a:cs typeface="Arial"/>
              </a:rPr>
              <a:t>. Curricula archiviati (</a:t>
            </a:r>
            <a:r>
              <a:rPr lang="it-IT" sz="1200" b="1" dirty="0" err="1">
                <a:latin typeface="Helvetica" pitchFamily="34" charset="0"/>
                <a:cs typeface="Arial"/>
              </a:rPr>
              <a:t>dic</a:t>
            </a:r>
            <a:r>
              <a:rPr lang="it-IT" sz="1200" b="1" dirty="0">
                <a:latin typeface="Helvetica" pitchFamily="34" charset="0"/>
                <a:cs typeface="Arial"/>
              </a:rPr>
              <a:t>. 2013 ad oggi): </a:t>
            </a: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  <a:p>
            <a:pPr algn="just"/>
            <a:r>
              <a:rPr lang="it-IT" sz="1200" dirty="0" smtClean="0">
                <a:latin typeface="Helvetica" pitchFamily="34" charset="0"/>
                <a:cs typeface="Arial"/>
              </a:rPr>
              <a:t>1296</a:t>
            </a:r>
            <a:endParaRPr lang="it-IT" sz="1200" dirty="0">
              <a:latin typeface="Helvetica" pitchFamily="34" charset="0"/>
              <a:cs typeface="Arial"/>
            </a:endParaRP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30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1132398" y="893515"/>
            <a:ext cx="659330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it-IT" sz="1600" b="1" dirty="0" smtClean="0">
                <a:latin typeface="Helvetica" pitchFamily="34" charset="0"/>
                <a:cs typeface="Arial"/>
              </a:rPr>
              <a:t> </a:t>
            </a:r>
          </a:p>
          <a:p>
            <a:pPr>
              <a:lnSpc>
                <a:spcPct val="150000"/>
              </a:lnSpc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it-IT" sz="1600" b="1" dirty="0" smtClean="0">
                <a:latin typeface="Helvetica" pitchFamily="34" charset="0"/>
                <a:cs typeface="Arial"/>
              </a:rPr>
              <a:t> </a:t>
            </a:r>
            <a:r>
              <a:rPr lang="it-IT" sz="2000" b="1" dirty="0" smtClean="0">
                <a:latin typeface="Helvetica" pitchFamily="34" charset="0"/>
                <a:cs typeface="Arial"/>
              </a:rPr>
              <a:t>La comunicazione</a:t>
            </a:r>
            <a:endParaRPr lang="it-IT" sz="2000" b="1" dirty="0">
              <a:solidFill>
                <a:sysClr val="windowText" lastClr="000000"/>
              </a:solidFill>
            </a:endParaRPr>
          </a:p>
          <a:p>
            <a:pPr>
              <a:lnSpc>
                <a:spcPct val="170000"/>
              </a:lnSpc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 sz="1600" b="1" dirty="0">
              <a:solidFill>
                <a:sysClr val="windowText" lastClr="000000"/>
              </a:solidFill>
              <a:latin typeface="Helvetica" pitchFamily="34" charset="0"/>
              <a:ea typeface="+mn-ea"/>
              <a:cs typeface="Arial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403648" y="1984511"/>
            <a:ext cx="32875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200" b="1" dirty="0" smtClean="0">
                <a:latin typeface="Helvetica" pitchFamily="34" charset="0"/>
                <a:cs typeface="Arial"/>
              </a:rPr>
              <a:t>I numeri della Stampa</a:t>
            </a:r>
          </a:p>
          <a:p>
            <a:pPr algn="just">
              <a:lnSpc>
                <a:spcPct val="150000"/>
              </a:lnSpc>
            </a:pPr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it-IT" sz="1200" dirty="0" smtClean="0">
                <a:latin typeface="Helvetica" pitchFamily="34" charset="0"/>
                <a:cs typeface="Arial"/>
              </a:rPr>
              <a:t>Comunicati stampa emessi: 309</a:t>
            </a:r>
            <a:endParaRPr lang="it-IT" sz="1200" dirty="0">
              <a:latin typeface="Helvetica" pitchFamily="34" charset="0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it-IT" sz="1200" dirty="0">
                <a:latin typeface="Helvetica" pitchFamily="34" charset="0"/>
                <a:cs typeface="Arial"/>
              </a:rPr>
              <a:t>A</a:t>
            </a:r>
            <a:r>
              <a:rPr lang="it-IT" sz="1200" dirty="0" smtClean="0">
                <a:latin typeface="Helvetica" pitchFamily="34" charset="0"/>
                <a:cs typeface="Arial"/>
              </a:rPr>
              <a:t>rticoli stampa </a:t>
            </a:r>
            <a:r>
              <a:rPr lang="it-IT" sz="1200" dirty="0">
                <a:latin typeface="Helvetica" pitchFamily="34" charset="0"/>
                <a:cs typeface="Arial"/>
              </a:rPr>
              <a:t>locale: 1400</a:t>
            </a:r>
          </a:p>
          <a:p>
            <a:pPr algn="just">
              <a:lnSpc>
                <a:spcPct val="150000"/>
              </a:lnSpc>
            </a:pPr>
            <a:r>
              <a:rPr lang="it-IT" sz="1200" dirty="0">
                <a:latin typeface="Helvetica" pitchFamily="34" charset="0"/>
                <a:cs typeface="Arial"/>
              </a:rPr>
              <a:t>A</a:t>
            </a:r>
            <a:r>
              <a:rPr lang="it-IT" sz="1200" dirty="0" smtClean="0">
                <a:latin typeface="Helvetica" pitchFamily="34" charset="0"/>
                <a:cs typeface="Arial"/>
              </a:rPr>
              <a:t>rticoli </a:t>
            </a:r>
            <a:r>
              <a:rPr lang="it-IT" sz="1200" dirty="0">
                <a:latin typeface="Helvetica" pitchFamily="34" charset="0"/>
                <a:cs typeface="Arial"/>
              </a:rPr>
              <a:t>s</a:t>
            </a:r>
            <a:r>
              <a:rPr lang="it-IT" sz="1200" dirty="0" smtClean="0">
                <a:latin typeface="Helvetica" pitchFamily="34" charset="0"/>
                <a:cs typeface="Arial"/>
              </a:rPr>
              <a:t>tampa </a:t>
            </a:r>
            <a:r>
              <a:rPr lang="it-IT" sz="1200" dirty="0">
                <a:latin typeface="Helvetica" pitchFamily="34" charset="0"/>
                <a:cs typeface="Arial"/>
              </a:rPr>
              <a:t>nazionale: 653</a:t>
            </a:r>
          </a:p>
          <a:p>
            <a:pPr algn="just">
              <a:lnSpc>
                <a:spcPct val="150000"/>
              </a:lnSpc>
            </a:pPr>
            <a:r>
              <a:rPr lang="it-IT" sz="1200" dirty="0">
                <a:latin typeface="Helvetica" pitchFamily="34" charset="0"/>
                <a:cs typeface="Arial"/>
              </a:rPr>
              <a:t>A</a:t>
            </a:r>
            <a:r>
              <a:rPr lang="it-IT" sz="1200" dirty="0" smtClean="0">
                <a:latin typeface="Helvetica" pitchFamily="34" charset="0"/>
                <a:cs typeface="Arial"/>
              </a:rPr>
              <a:t>rticoli </a:t>
            </a:r>
            <a:r>
              <a:rPr lang="it-IT" sz="1200" dirty="0">
                <a:latin typeface="Helvetica" pitchFamily="34" charset="0"/>
                <a:cs typeface="Arial"/>
              </a:rPr>
              <a:t>s</a:t>
            </a:r>
            <a:r>
              <a:rPr lang="it-IT" sz="1200" dirty="0" smtClean="0">
                <a:latin typeface="Helvetica" pitchFamily="34" charset="0"/>
                <a:cs typeface="Arial"/>
              </a:rPr>
              <a:t>tampa </a:t>
            </a:r>
            <a:r>
              <a:rPr lang="it-IT" sz="1200" dirty="0">
                <a:latin typeface="Helvetica" pitchFamily="34" charset="0"/>
                <a:cs typeface="Arial"/>
              </a:rPr>
              <a:t>internazionale: 114</a:t>
            </a:r>
          </a:p>
          <a:p>
            <a:pPr algn="just">
              <a:lnSpc>
                <a:spcPct val="150000"/>
              </a:lnSpc>
            </a:pPr>
            <a:r>
              <a:rPr lang="it-IT" sz="1200" dirty="0">
                <a:latin typeface="Helvetica" pitchFamily="34" charset="0"/>
                <a:cs typeface="Arial"/>
              </a:rPr>
              <a:t>A</a:t>
            </a:r>
            <a:r>
              <a:rPr lang="it-IT" sz="1200" dirty="0" smtClean="0">
                <a:latin typeface="Helvetica" pitchFamily="34" charset="0"/>
                <a:cs typeface="Arial"/>
              </a:rPr>
              <a:t>rticoli </a:t>
            </a:r>
            <a:r>
              <a:rPr lang="it-IT" sz="1200" dirty="0">
                <a:latin typeface="Helvetica" pitchFamily="34" charset="0"/>
                <a:cs typeface="Arial"/>
              </a:rPr>
              <a:t>web: </a:t>
            </a:r>
            <a:r>
              <a:rPr lang="it-IT" sz="1200" dirty="0" smtClean="0">
                <a:latin typeface="Helvetica" pitchFamily="34" charset="0"/>
                <a:cs typeface="Arial"/>
              </a:rPr>
              <a:t>1715</a:t>
            </a:r>
          </a:p>
          <a:p>
            <a:pPr algn="just">
              <a:lnSpc>
                <a:spcPct val="150000"/>
              </a:lnSpc>
            </a:pPr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it-IT" sz="1200" dirty="0" smtClean="0">
                <a:latin typeface="Helvetica" pitchFamily="34" charset="0"/>
                <a:cs typeface="Arial"/>
              </a:rPr>
              <a:t>Passaggi tv </a:t>
            </a:r>
            <a:r>
              <a:rPr lang="it-IT" sz="1200" dirty="0">
                <a:latin typeface="Helvetica" pitchFamily="34" charset="0"/>
                <a:cs typeface="Arial"/>
              </a:rPr>
              <a:t>e radio locali: 76</a:t>
            </a:r>
          </a:p>
          <a:p>
            <a:pPr algn="just">
              <a:lnSpc>
                <a:spcPct val="150000"/>
              </a:lnSpc>
            </a:pPr>
            <a:r>
              <a:rPr lang="it-IT" sz="1200" dirty="0" smtClean="0">
                <a:latin typeface="Helvetica" pitchFamily="34" charset="0"/>
                <a:cs typeface="Arial"/>
              </a:rPr>
              <a:t>Passaggi tv </a:t>
            </a:r>
            <a:r>
              <a:rPr lang="it-IT" sz="1200" dirty="0">
                <a:latin typeface="Helvetica" pitchFamily="34" charset="0"/>
                <a:cs typeface="Arial"/>
              </a:rPr>
              <a:t>e radio nazionali: 37</a:t>
            </a:r>
          </a:p>
          <a:p>
            <a:pPr algn="just">
              <a:lnSpc>
                <a:spcPct val="150000"/>
              </a:lnSpc>
            </a:pPr>
            <a:r>
              <a:rPr lang="it-IT" sz="1200" dirty="0" smtClean="0">
                <a:latin typeface="Helvetica" pitchFamily="34" charset="0"/>
                <a:cs typeface="Arial"/>
              </a:rPr>
              <a:t>Passaggi tv </a:t>
            </a:r>
            <a:r>
              <a:rPr lang="it-IT" sz="1200" dirty="0">
                <a:latin typeface="Helvetica" pitchFamily="34" charset="0"/>
                <a:cs typeface="Arial"/>
              </a:rPr>
              <a:t>e radio internazionali: 7</a:t>
            </a:r>
          </a:p>
          <a:p>
            <a:pPr algn="just">
              <a:lnSpc>
                <a:spcPct val="150000"/>
              </a:lnSpc>
            </a:pPr>
            <a:endParaRPr lang="it-IT" sz="1200" dirty="0">
              <a:latin typeface="Helvetica" pitchFamily="34" charset="0"/>
              <a:cs typeface="Arial"/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5809083"/>
            <a:ext cx="1440658" cy="62851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891633" y="116632"/>
            <a:ext cx="31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Helvetica" pitchFamily="34" charset="0"/>
                <a:ea typeface="+mj-ea"/>
                <a:cs typeface="Arial"/>
              </a:rPr>
              <a:t>Dati aggiornati al 31.10.2014</a:t>
            </a:r>
            <a:endParaRPr lang="it-IT" dirty="0">
              <a:latin typeface="Helvetica" pitchFamily="34" charset="0"/>
              <a:ea typeface="+mj-ea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245375" y="1962142"/>
            <a:ext cx="32875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200" b="1" dirty="0" smtClean="0">
                <a:latin typeface="Helvetica" pitchFamily="34" charset="0"/>
                <a:cs typeface="Arial"/>
              </a:rPr>
              <a:t>L’attività social</a:t>
            </a:r>
          </a:p>
          <a:p>
            <a:pPr algn="just">
              <a:lnSpc>
                <a:spcPct val="150000"/>
              </a:lnSpc>
            </a:pPr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it-IT" sz="1200" dirty="0" smtClean="0">
                <a:latin typeface="Helvetica" pitchFamily="34" charset="0"/>
                <a:cs typeface="Arial"/>
              </a:rPr>
              <a:t>Visualizzazioni </a:t>
            </a:r>
            <a:r>
              <a:rPr lang="it-IT" sz="1200" dirty="0" err="1">
                <a:latin typeface="Helvetica" pitchFamily="34" charset="0"/>
                <a:cs typeface="Arial"/>
              </a:rPr>
              <a:t>YouTube</a:t>
            </a:r>
            <a:r>
              <a:rPr lang="it-IT" sz="1200">
                <a:latin typeface="Helvetica" pitchFamily="34" charset="0"/>
                <a:cs typeface="Arial"/>
              </a:rPr>
              <a:t>: </a:t>
            </a:r>
            <a:r>
              <a:rPr lang="it-IT" sz="1200" smtClean="0">
                <a:latin typeface="Helvetica" pitchFamily="34" charset="0"/>
                <a:cs typeface="Arial"/>
              </a:rPr>
              <a:t>83.179</a:t>
            </a:r>
            <a:endParaRPr lang="it-IT" sz="1200" dirty="0">
              <a:latin typeface="Helvetica" pitchFamily="34" charset="0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it-IT" sz="1200" dirty="0">
                <a:latin typeface="Helvetica" pitchFamily="34" charset="0"/>
                <a:cs typeface="Arial"/>
              </a:rPr>
              <a:t>Utenti </a:t>
            </a:r>
            <a:r>
              <a:rPr lang="it-IT" sz="1200" dirty="0" err="1">
                <a:latin typeface="Helvetica" pitchFamily="34" charset="0"/>
                <a:cs typeface="Arial"/>
              </a:rPr>
              <a:t>Facebook</a:t>
            </a:r>
            <a:r>
              <a:rPr lang="it-IT" sz="1200" dirty="0">
                <a:latin typeface="Helvetica" pitchFamily="34" charset="0"/>
                <a:cs typeface="Arial"/>
              </a:rPr>
              <a:t>: </a:t>
            </a:r>
            <a:r>
              <a:rPr lang="it-IT" sz="1200" dirty="0" smtClean="0">
                <a:latin typeface="Helvetica" pitchFamily="34" charset="0"/>
                <a:cs typeface="Arial"/>
              </a:rPr>
              <a:t>36.000</a:t>
            </a:r>
            <a:endParaRPr lang="it-IT" sz="1200" dirty="0">
              <a:latin typeface="Helvetica" pitchFamily="34" charset="0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it-IT" sz="1200" dirty="0">
                <a:latin typeface="Helvetica" pitchFamily="34" charset="0"/>
                <a:cs typeface="Arial"/>
              </a:rPr>
              <a:t>Utenti </a:t>
            </a:r>
            <a:r>
              <a:rPr lang="it-IT" sz="1200" dirty="0" err="1">
                <a:latin typeface="Helvetica" pitchFamily="34" charset="0"/>
                <a:cs typeface="Arial"/>
              </a:rPr>
              <a:t>Twitter</a:t>
            </a:r>
            <a:r>
              <a:rPr lang="it-IT" sz="1200" dirty="0">
                <a:latin typeface="Helvetica" pitchFamily="34" charset="0"/>
                <a:cs typeface="Arial"/>
              </a:rPr>
              <a:t>: 9.078</a:t>
            </a:r>
          </a:p>
          <a:p>
            <a:pPr algn="just">
              <a:lnSpc>
                <a:spcPct val="150000"/>
              </a:lnSpc>
            </a:pPr>
            <a:endParaRPr lang="it-IT" sz="1200" b="1" dirty="0" smtClean="0">
              <a:latin typeface="Helvetica" pitchFamily="34" charset="0"/>
              <a:cs typeface="Arial"/>
            </a:endParaRPr>
          </a:p>
          <a:p>
            <a:pPr algn="just">
              <a:lnSpc>
                <a:spcPct val="150000"/>
              </a:lnSpc>
            </a:pPr>
            <a:endParaRPr lang="it-IT" sz="1200" b="1" dirty="0">
              <a:latin typeface="Helvetica" pitchFamily="34" charset="0"/>
              <a:cs typeface="Arial"/>
            </a:endParaRPr>
          </a:p>
          <a:p>
            <a:pPr algn="just">
              <a:lnSpc>
                <a:spcPct val="150000"/>
              </a:lnSpc>
            </a:pPr>
            <a:endParaRPr lang="it-IT" sz="1200" b="1" dirty="0" smtClean="0">
              <a:latin typeface="Helvetica" pitchFamily="34" charset="0"/>
              <a:cs typeface="Arial"/>
            </a:endParaRPr>
          </a:p>
          <a:p>
            <a:pPr algn="just">
              <a:lnSpc>
                <a:spcPct val="150000"/>
              </a:lnSpc>
            </a:pPr>
            <a:endParaRPr lang="it-IT" sz="1200" dirty="0">
              <a:latin typeface="Helvetica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7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1133167" y="1124744"/>
            <a:ext cx="659330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it-IT" sz="2000" b="1" dirty="0" smtClean="0">
                <a:latin typeface="Helvetica" pitchFamily="34" charset="0"/>
                <a:cs typeface="Arial"/>
              </a:rPr>
              <a:t>Il sito web</a:t>
            </a:r>
            <a:endParaRPr lang="it-IT" sz="2000" b="1" dirty="0">
              <a:solidFill>
                <a:sysClr val="windowText" lastClr="000000"/>
              </a:solidFill>
            </a:endParaRPr>
          </a:p>
          <a:p>
            <a:pPr>
              <a:lnSpc>
                <a:spcPct val="170000"/>
              </a:lnSpc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 sz="1600" b="1" dirty="0">
              <a:solidFill>
                <a:sysClr val="windowText" lastClr="000000"/>
              </a:solidFill>
              <a:latin typeface="Helvetica" pitchFamily="34" charset="0"/>
              <a:ea typeface="+mn-ea"/>
              <a:cs typeface="Arial"/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5790851"/>
            <a:ext cx="1433922" cy="62557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891633" y="116632"/>
            <a:ext cx="31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Helvetica" pitchFamily="34" charset="0"/>
                <a:ea typeface="+mj-ea"/>
                <a:cs typeface="Arial"/>
              </a:rPr>
              <a:t>Dati aggiornati al 31.10.2014</a:t>
            </a:r>
            <a:endParaRPr lang="it-IT" dirty="0">
              <a:latin typeface="Helvetica" pitchFamily="34" charset="0"/>
              <a:ea typeface="+mj-ea"/>
              <a:cs typeface="Arial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7942785"/>
              </p:ext>
            </p:extLst>
          </p:nvPr>
        </p:nvGraphicFramePr>
        <p:xfrm>
          <a:off x="1480497" y="1668509"/>
          <a:ext cx="6215106" cy="3333876"/>
        </p:xfrm>
        <a:graphic>
          <a:graphicData uri="http://schemas.openxmlformats.org/drawingml/2006/table">
            <a:tbl>
              <a:tblPr firstRow="1" bandRow="1">
                <a:effectLst>
                  <a:outerShdw blurRad="762000" dist="50800" dir="5400000" sx="101000" sy="101000" algn="ctr" rotWithShape="0">
                    <a:schemeClr val="bg2">
                      <a:lumMod val="50000"/>
                      <a:alpha val="87000"/>
                    </a:schemeClr>
                  </a:outerShdw>
                  <a:reflection blurRad="6350" stA="78000" endPos="55000" dir="5400000" sy="-100000" algn="bl" rotWithShape="0"/>
                </a:effectLst>
                <a:tableStyleId>{3B4B98B0-60AC-42C2-AFA5-B58CD77FA1E5}</a:tableStyleId>
              </a:tblPr>
              <a:tblGrid>
                <a:gridCol w="2786082"/>
                <a:gridCol w="3429024"/>
              </a:tblGrid>
              <a:tr h="367588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Descrizione</a:t>
                      </a:r>
                      <a:endParaRPr lang="it-IT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N. al 31.10.14</a:t>
                      </a:r>
                      <a:endParaRPr lang="it-IT" sz="1200" dirty="0"/>
                    </a:p>
                  </a:txBody>
                  <a:tcPr/>
                </a:tc>
              </a:tr>
              <a:tr h="398809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Visualizzazioni</a:t>
                      </a:r>
                      <a:r>
                        <a:rPr lang="it-IT" sz="1200" baseline="0" dirty="0" smtClean="0"/>
                        <a:t> di pagina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6.074.527</a:t>
                      </a:r>
                      <a:endParaRPr lang="it-IT" sz="1200" b="1" dirty="0"/>
                    </a:p>
                  </a:txBody>
                  <a:tcPr/>
                </a:tc>
              </a:tr>
              <a:tr h="342795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Utenti</a:t>
                      </a:r>
                      <a:r>
                        <a:rPr lang="it-IT" sz="1200" baseline="0" dirty="0" smtClean="0"/>
                        <a:t> unici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800.000</a:t>
                      </a:r>
                      <a:endParaRPr lang="it-IT" sz="1200" b="1" dirty="0"/>
                    </a:p>
                  </a:txBody>
                  <a:tcPr/>
                </a:tc>
              </a:tr>
              <a:tr h="1218844">
                <a:tc>
                  <a:txBody>
                    <a:bodyPr/>
                    <a:lstStyle/>
                    <a:p>
                      <a:pPr algn="l"/>
                      <a:r>
                        <a:rPr lang="it-IT" sz="1200" dirty="0" smtClean="0"/>
                        <a:t>Età</a:t>
                      </a:r>
                      <a:r>
                        <a:rPr lang="it-IT" sz="1200" baseline="0" dirty="0" smtClean="0"/>
                        <a:t> utenti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dirty="0" smtClean="0"/>
                        <a:t>27,50% &gt; 18 - 24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dirty="0" smtClean="0"/>
                        <a:t>33,50%  &gt; 25 - 30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dirty="0" smtClean="0"/>
                        <a:t>15,50% &gt; 35 - 44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dirty="0" smtClean="0"/>
                        <a:t>12,5%  &gt; 45 - 54 </a:t>
                      </a:r>
                      <a:br>
                        <a:rPr lang="it-IT" sz="1200" dirty="0" smtClean="0"/>
                      </a:br>
                      <a:r>
                        <a:rPr lang="it-IT" sz="1200" dirty="0" smtClean="0"/>
                        <a:t>5,50% &gt; 55 - 64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dirty="0" smtClean="0"/>
                        <a:t>5,50 &gt; + 65</a:t>
                      </a:r>
                      <a:endParaRPr lang="it-IT" sz="1200" b="1" dirty="0"/>
                    </a:p>
                  </a:txBody>
                  <a:tcPr/>
                </a:tc>
              </a:tr>
              <a:tr h="315171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Durata</a:t>
                      </a:r>
                      <a:r>
                        <a:rPr lang="it-IT" sz="1200" baseline="0" dirty="0" smtClean="0"/>
                        <a:t> media della sessione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200" dirty="0" smtClean="0"/>
                        <a:t>00:04:27</a:t>
                      </a:r>
                      <a:endParaRPr lang="it-IT" sz="1200" b="1" dirty="0" smtClean="0"/>
                    </a:p>
                  </a:txBody>
                  <a:tcPr/>
                </a:tc>
              </a:tr>
              <a:tr h="3151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Nuove sessioni</a:t>
                      </a:r>
                    </a:p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63,85%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it-IT" sz="1200" b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815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01029" y="395752"/>
            <a:ext cx="7772400" cy="1091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>
                <a:latin typeface="Helvetica" pitchFamily="34" charset="0"/>
                <a:cs typeface="Arial"/>
              </a:rPr>
              <a:t>  </a:t>
            </a:r>
            <a:endParaRPr lang="it-IT" b="1" dirty="0">
              <a:latin typeface="Helvetica" pitchFamily="34" charset="0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99592" y="1340768"/>
            <a:ext cx="3906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5850962"/>
            <a:ext cx="1314370" cy="57341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891633" y="116632"/>
            <a:ext cx="31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Helvetica" pitchFamily="34" charset="0"/>
                <a:ea typeface="+mj-ea"/>
                <a:cs typeface="Arial"/>
              </a:rPr>
              <a:t>Dati aggiornati al 16.11.2014</a:t>
            </a:r>
            <a:endParaRPr lang="it-IT" dirty="0">
              <a:latin typeface="Helvetica" pitchFamily="34" charset="0"/>
              <a:ea typeface="+mj-ea"/>
              <a:cs typeface="Arial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442913" y="1214911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           Fonti di finanziamento </a:t>
            </a:r>
            <a:endParaRPr lang="it-IT" b="1" dirty="0"/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4109381"/>
              </p:ext>
            </p:extLst>
          </p:nvPr>
        </p:nvGraphicFramePr>
        <p:xfrm>
          <a:off x="1334901" y="2132856"/>
          <a:ext cx="6261435" cy="240850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2">
                      <a:lumMod val="50000"/>
                      <a:alpha val="83000"/>
                    </a:schemeClr>
                  </a:outerShdw>
                  <a:reflection blurRad="6350" endPos="55000" dir="5400000" sy="-100000" algn="bl" rotWithShape="0"/>
                </a:effectLst>
                <a:tableStyleId>{3B4B98B0-60AC-42C2-AFA5-B58CD77FA1E5}</a:tableStyleId>
              </a:tblPr>
              <a:tblGrid>
                <a:gridCol w="1330635"/>
                <a:gridCol w="1232700"/>
                <a:gridCol w="1232700"/>
                <a:gridCol w="1232700"/>
                <a:gridCol w="1232700"/>
              </a:tblGrid>
              <a:tr h="695980">
                <a:tc>
                  <a:txBody>
                    <a:bodyPr/>
                    <a:lstStyle/>
                    <a:p>
                      <a:pPr algn="ctr"/>
                      <a:endParaRPr lang="it-IT" sz="1200" dirty="0" smtClean="0"/>
                    </a:p>
                    <a:p>
                      <a:pPr algn="ctr"/>
                      <a:r>
                        <a:rPr lang="it-IT" sz="1200" dirty="0" smtClean="0"/>
                        <a:t>Tipologia di entrata</a:t>
                      </a:r>
                      <a:endParaRPr lang="it-IT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 smtClean="0"/>
                    </a:p>
                    <a:p>
                      <a:pPr algn="ctr"/>
                      <a:r>
                        <a:rPr lang="it-IT" sz="1200" dirty="0" smtClean="0"/>
                        <a:t>2013</a:t>
                      </a:r>
                    </a:p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2013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incid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. % 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 smtClean="0"/>
                    </a:p>
                    <a:p>
                      <a:pPr algn="ctr"/>
                      <a:r>
                        <a:rPr lang="it-IT" sz="1200" dirty="0" smtClean="0"/>
                        <a:t>2014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2014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incid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. %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62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Totale  finanziamento</a:t>
                      </a:r>
                      <a:r>
                        <a:rPr lang="it-IT" sz="1200" baseline="0" dirty="0" smtClean="0"/>
                        <a:t> ordinario PAT</a:t>
                      </a:r>
                      <a:endParaRPr lang="it-IT" sz="1200" b="0" dirty="0" smtClean="0"/>
                    </a:p>
                  </a:txBody>
                  <a:tcP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 smtClean="0"/>
                    </a:p>
                    <a:p>
                      <a:pPr algn="ctr"/>
                      <a:r>
                        <a:rPr lang="it-IT" sz="1200" dirty="0" smtClean="0"/>
                        <a:t>6.907.045,00</a:t>
                      </a:r>
                      <a:endParaRPr lang="it-IT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0" dirty="0" smtClean="0"/>
                    </a:p>
                    <a:p>
                      <a:pPr algn="ctr"/>
                      <a:r>
                        <a:rPr lang="it-IT" sz="1200" b="0" dirty="0" smtClean="0"/>
                        <a:t>70,4%</a:t>
                      </a:r>
                      <a:endParaRPr lang="it-IT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 smtClean="0"/>
                    </a:p>
                    <a:p>
                      <a:pPr algn="ctr"/>
                      <a:r>
                        <a:rPr lang="it-IT" sz="1200" dirty="0" smtClean="0"/>
                        <a:t>   6.509.000,00</a:t>
                      </a:r>
                      <a:endParaRPr lang="it-IT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0" dirty="0" smtClean="0"/>
                    </a:p>
                    <a:p>
                      <a:pPr algn="ctr"/>
                      <a:r>
                        <a:rPr lang="it-IT" sz="1200" b="0" dirty="0" smtClean="0"/>
                        <a:t>59,4%</a:t>
                      </a:r>
                      <a:endParaRPr lang="it-IT" sz="1200" b="0" dirty="0"/>
                    </a:p>
                  </a:txBody>
                  <a:tcPr/>
                </a:tc>
              </a:tr>
              <a:tr h="5362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Entrate proprie</a:t>
                      </a:r>
                      <a:endParaRPr lang="it-IT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2.902.557,55</a:t>
                      </a:r>
                      <a:endParaRPr lang="it-IT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29,6%</a:t>
                      </a:r>
                      <a:endParaRPr lang="it-IT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   4.459.750,00</a:t>
                      </a:r>
                      <a:endParaRPr lang="it-IT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40,6%</a:t>
                      </a:r>
                      <a:endParaRPr lang="it-IT" sz="1200" b="0" dirty="0"/>
                    </a:p>
                  </a:txBody>
                  <a:tcPr/>
                </a:tc>
              </a:tr>
              <a:tr h="5362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/>
                        <a:t>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9.809.602,55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100%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10.968.750,00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100%</a:t>
                      </a:r>
                      <a:endParaRPr lang="it-IT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51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01029" y="395752"/>
            <a:ext cx="7772400" cy="1091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>
                <a:latin typeface="Helvetica" pitchFamily="34" charset="0"/>
                <a:cs typeface="Arial"/>
              </a:rPr>
              <a:t>  </a:t>
            </a:r>
            <a:endParaRPr lang="it-IT" b="1" dirty="0">
              <a:latin typeface="Helvetica" pitchFamily="34" charset="0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99592" y="1340768"/>
            <a:ext cx="3906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5827500"/>
            <a:ext cx="1368152" cy="59687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891633" y="116632"/>
            <a:ext cx="31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Helvetica" pitchFamily="34" charset="0"/>
                <a:ea typeface="+mj-ea"/>
                <a:cs typeface="Arial"/>
              </a:rPr>
              <a:t>Dati aggiornati al 16.11.2014</a:t>
            </a:r>
            <a:endParaRPr lang="it-IT" dirty="0">
              <a:latin typeface="Helvetica" pitchFamily="34" charset="0"/>
              <a:ea typeface="+mj-ea"/>
              <a:cs typeface="Arial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97818" y="994077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           Dettaglio entrate proprie</a:t>
            </a:r>
            <a:endParaRPr lang="it-IT" b="1" dirty="0"/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3162482"/>
              </p:ext>
            </p:extLst>
          </p:nvPr>
        </p:nvGraphicFramePr>
        <p:xfrm>
          <a:off x="1331640" y="1628800"/>
          <a:ext cx="5796644" cy="345753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2">
                      <a:lumMod val="50000"/>
                      <a:alpha val="74000"/>
                    </a:schemeClr>
                  </a:outerShdw>
                  <a:reflection blurRad="6350" endPos="55000" dir="5400000" sy="-100000" algn="bl" rotWithShape="0"/>
                </a:effectLst>
                <a:tableStyleId>{3B4B98B0-60AC-42C2-AFA5-B58CD77FA1E5}</a:tableStyleId>
              </a:tblPr>
              <a:tblGrid>
                <a:gridCol w="2805051"/>
                <a:gridCol w="1591398"/>
                <a:gridCol w="1400195"/>
              </a:tblGrid>
              <a:tr h="552063">
                <a:tc>
                  <a:txBody>
                    <a:bodyPr/>
                    <a:lstStyle/>
                    <a:p>
                      <a:pPr algn="ctr"/>
                      <a:endParaRPr lang="it-IT" sz="1200" dirty="0" smtClean="0"/>
                    </a:p>
                    <a:p>
                      <a:pPr algn="l"/>
                      <a:r>
                        <a:rPr lang="it-IT" sz="1200" dirty="0" smtClean="0"/>
                        <a:t>Tipologia di entrata</a:t>
                      </a:r>
                      <a:endParaRPr lang="it-IT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 smtClean="0"/>
                    </a:p>
                    <a:p>
                      <a:pPr algn="ctr"/>
                      <a:r>
                        <a:rPr lang="it-IT" sz="1200" dirty="0" smtClean="0"/>
                        <a:t>            Importo</a:t>
                      </a:r>
                    </a:p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% 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4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/>
                        <a:t>Tariffe di ingresso</a:t>
                      </a:r>
                    </a:p>
                  </a:txBody>
                  <a:tcP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 smtClean="0"/>
                        <a:t>1.800.000,00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42%</a:t>
                      </a:r>
                    </a:p>
                  </a:txBody>
                  <a:tcPr/>
                </a:tc>
              </a:tr>
              <a:tr h="313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/>
                        <a:t>Progetti 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/>
                        <a:t>680.000,00</a:t>
                      </a:r>
                    </a:p>
                    <a:p>
                      <a:pPr algn="ctr"/>
                      <a:endParaRPr lang="it-IT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16%</a:t>
                      </a:r>
                      <a:endParaRPr lang="it-IT" sz="1200" b="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/>
                        <a:t>Shop MUSE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0" dirty="0" smtClean="0"/>
                        <a:t>750.000,00</a:t>
                      </a:r>
                      <a:endParaRPr lang="it-IT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15%</a:t>
                      </a:r>
                      <a:endParaRPr lang="it-IT" sz="12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/>
                        <a:t>Attività educativa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0" dirty="0" smtClean="0"/>
                        <a:t>609.750,00</a:t>
                      </a:r>
                      <a:endParaRPr lang="it-IT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14%</a:t>
                      </a:r>
                      <a:endParaRPr lang="it-IT" sz="12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/>
                        <a:t>Sponsor e Corporate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0" dirty="0" smtClean="0"/>
                        <a:t>250.000,00</a:t>
                      </a:r>
                      <a:endParaRPr lang="it-IT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  5%</a:t>
                      </a:r>
                      <a:endParaRPr lang="it-IT" sz="12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/>
                        <a:t>Servizi (affitto spazi)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0" dirty="0" smtClean="0"/>
                        <a:t>210.000,00</a:t>
                      </a:r>
                      <a:endParaRPr lang="it-IT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  5%</a:t>
                      </a:r>
                      <a:endParaRPr lang="it-IT" sz="1200" b="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/>
                        <a:t>Progetti e consulenze scientifiche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0" dirty="0" smtClean="0"/>
                        <a:t>160.000,00</a:t>
                      </a:r>
                      <a:endParaRPr lang="it-IT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  4%</a:t>
                      </a:r>
                      <a:endParaRPr lang="it-IT" sz="1200" b="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/>
                        <a:t>TOTALE</a:t>
                      </a:r>
                      <a:r>
                        <a:rPr lang="it-IT" sz="1200" b="1" baseline="0" dirty="0" smtClean="0"/>
                        <a:t> ENTRATE PROPRIE</a:t>
                      </a:r>
                      <a:endParaRPr lang="it-IT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/>
                        <a:t>4.459.750,00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100%</a:t>
                      </a:r>
                      <a:endParaRPr lang="it-IT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7833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01029" y="395752"/>
            <a:ext cx="7772400" cy="1091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>
                <a:latin typeface="Helvetica" pitchFamily="34" charset="0"/>
                <a:cs typeface="Arial"/>
              </a:rPr>
              <a:t>  </a:t>
            </a:r>
            <a:endParaRPr lang="it-IT" b="1" dirty="0">
              <a:latin typeface="Helvetica" pitchFamily="34" charset="0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99592" y="1340768"/>
            <a:ext cx="3906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5772506"/>
            <a:ext cx="1440160" cy="62829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891633" y="116632"/>
            <a:ext cx="31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Helvetica" pitchFamily="34" charset="0"/>
                <a:ea typeface="+mj-ea"/>
                <a:cs typeface="Arial"/>
              </a:rPr>
              <a:t>Dati aggiornati al 16.11.2014</a:t>
            </a:r>
            <a:endParaRPr lang="it-IT" dirty="0">
              <a:latin typeface="Helvetica" pitchFamily="34" charset="0"/>
              <a:ea typeface="+mj-ea"/>
              <a:cs typeface="Arial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43608" y="101760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Helvetica" pitchFamily="34" charset="0"/>
                <a:ea typeface="+mj-ea"/>
                <a:cs typeface="Arial"/>
              </a:rPr>
              <a:t>Impatto economico a favore del territorio </a:t>
            </a:r>
          </a:p>
          <a:p>
            <a:pPr algn="ctr"/>
            <a:r>
              <a:rPr lang="it-IT" b="1" dirty="0" smtClean="0">
                <a:latin typeface="Helvetica" pitchFamily="34" charset="0"/>
                <a:ea typeface="+mj-ea"/>
                <a:cs typeface="Arial"/>
              </a:rPr>
              <a:t>dall’apertura del museo</a:t>
            </a:r>
            <a:endParaRPr lang="it-IT" b="1" dirty="0">
              <a:latin typeface="Helvetica" pitchFamily="34" charset="0"/>
              <a:ea typeface="+mj-ea"/>
              <a:cs typeface="Arial"/>
            </a:endParaRP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2495812"/>
              </p:ext>
            </p:extLst>
          </p:nvPr>
        </p:nvGraphicFramePr>
        <p:xfrm>
          <a:off x="1984884" y="1940932"/>
          <a:ext cx="5184576" cy="274117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  <a:reflection blurRad="6350" endPos="55000" dir="5400000" sy="-100000" algn="bl" rotWithShape="0"/>
                </a:effectLst>
                <a:tableStyleId>{3B4B98B0-60AC-42C2-AFA5-B58CD77FA1E5}</a:tableStyleId>
              </a:tblPr>
              <a:tblGrid>
                <a:gridCol w="2691332"/>
                <a:gridCol w="2493244"/>
              </a:tblGrid>
              <a:tr h="695980">
                <a:tc>
                  <a:txBody>
                    <a:bodyPr/>
                    <a:lstStyle/>
                    <a:p>
                      <a:pPr algn="ctr"/>
                      <a:endParaRPr lang="it-IT" sz="1200" dirty="0" smtClean="0"/>
                    </a:p>
                    <a:p>
                      <a:pPr algn="l"/>
                      <a:r>
                        <a:rPr lang="it-IT" sz="1200" dirty="0" smtClean="0"/>
                        <a:t>Tipologia </a:t>
                      </a:r>
                      <a:endParaRPr lang="it-IT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 smtClean="0"/>
                    </a:p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86375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Impatto diretto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10.800.000,00</a:t>
                      </a:r>
                      <a:endParaRPr lang="it-IT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6375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Impatto fiscale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  7.900.000,00</a:t>
                      </a:r>
                      <a:endParaRPr lang="it-IT" sz="1200" b="0" dirty="0"/>
                    </a:p>
                  </a:txBody>
                  <a:tcPr/>
                </a:tc>
              </a:tr>
              <a:tr h="5362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Impatto indotto</a:t>
                      </a:r>
                      <a:endParaRPr lang="it-IT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32.150.000,00</a:t>
                      </a:r>
                      <a:endParaRPr lang="it-IT" sz="1200" b="0" dirty="0"/>
                    </a:p>
                  </a:txBody>
                  <a:tcPr/>
                </a:tc>
              </a:tr>
              <a:tr h="5362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/>
                        <a:t>TOTALE IMPATTO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 smtClean="0"/>
                    </a:p>
                    <a:p>
                      <a:pPr algn="ctr"/>
                      <a:r>
                        <a:rPr lang="it-IT" sz="1200" b="1" dirty="0" smtClean="0"/>
                        <a:t>50.850.000,00</a:t>
                      </a:r>
                      <a:endParaRPr lang="it-IT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3751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01029" y="395752"/>
            <a:ext cx="7772400" cy="1091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>
                <a:latin typeface="Helvetica" pitchFamily="34" charset="0"/>
                <a:cs typeface="Arial"/>
              </a:rPr>
              <a:t>  </a:t>
            </a:r>
            <a:endParaRPr lang="it-IT" b="1" dirty="0">
              <a:latin typeface="Helvetica" pitchFamily="34" charset="0"/>
              <a:cs typeface="Arial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5796084"/>
            <a:ext cx="1440160" cy="62829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814569" y="126938"/>
            <a:ext cx="335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Helvetica" pitchFamily="34" charset="0"/>
                <a:ea typeface="+mj-ea"/>
                <a:cs typeface="Arial"/>
              </a:rPr>
              <a:t>Cento pagelle per cento musei</a:t>
            </a:r>
            <a:endParaRPr lang="it-IT" dirty="0">
              <a:latin typeface="Helvetica" pitchFamily="34" charset="0"/>
              <a:ea typeface="+mj-ea"/>
              <a:cs typeface="Arial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81" b="29863"/>
          <a:stretch/>
        </p:blipFill>
        <p:spPr>
          <a:xfrm>
            <a:off x="1132810" y="806666"/>
            <a:ext cx="5832648" cy="54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22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01029" y="395752"/>
            <a:ext cx="7772400" cy="1091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>
                <a:latin typeface="Helvetica" pitchFamily="34" charset="0"/>
                <a:cs typeface="Arial"/>
              </a:rPr>
              <a:t>  </a:t>
            </a:r>
            <a:endParaRPr lang="it-IT" b="1" dirty="0">
              <a:latin typeface="Helvetica" pitchFamily="34" charset="0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99592" y="1340768"/>
            <a:ext cx="3906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0220" y="5779665"/>
            <a:ext cx="1512168" cy="65970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891633" y="116632"/>
            <a:ext cx="31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Helvetica" pitchFamily="34" charset="0"/>
                <a:ea typeface="+mj-ea"/>
                <a:cs typeface="Arial"/>
              </a:rPr>
              <a:t>Dati aggiornati al 16.11.2014</a:t>
            </a:r>
            <a:endParaRPr lang="it-IT" dirty="0">
              <a:latin typeface="Helvetica" pitchFamily="34" charset="0"/>
              <a:ea typeface="+mj-ea"/>
              <a:cs typeface="Arial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763688" y="1156102"/>
            <a:ext cx="558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Helvetica" pitchFamily="34" charset="0"/>
                <a:ea typeface="+mj-ea"/>
                <a:cs typeface="Arial"/>
              </a:rPr>
              <a:t>Impatto diretto dall’apertura del MUSE</a:t>
            </a:r>
            <a:endParaRPr lang="it-IT" b="1" dirty="0">
              <a:latin typeface="Helvetica" pitchFamily="34" charset="0"/>
              <a:ea typeface="+mj-ea"/>
              <a:cs typeface="Arial"/>
            </a:endParaRP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6705499"/>
              </p:ext>
            </p:extLst>
          </p:nvPr>
        </p:nvGraphicFramePr>
        <p:xfrm>
          <a:off x="1763688" y="1940932"/>
          <a:ext cx="5528100" cy="271220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  <a:reflection blurRad="6350" endPos="55000" dir="5400000" sy="-100000" algn="bl" rotWithShape="0"/>
                </a:effectLst>
                <a:tableStyleId>{3B4B98B0-60AC-42C2-AFA5-B58CD77FA1E5}</a:tableStyleId>
              </a:tblPr>
              <a:tblGrid>
                <a:gridCol w="2869654"/>
                <a:gridCol w="2658446"/>
              </a:tblGrid>
              <a:tr h="576415">
                <a:tc>
                  <a:txBody>
                    <a:bodyPr/>
                    <a:lstStyle/>
                    <a:p>
                      <a:pPr algn="ctr"/>
                      <a:endParaRPr lang="it-IT" sz="1200" dirty="0" smtClean="0"/>
                    </a:p>
                    <a:p>
                      <a:pPr algn="l"/>
                      <a:r>
                        <a:rPr lang="it-IT" sz="1200" dirty="0" smtClean="0"/>
                        <a:t>Tipologia </a:t>
                      </a:r>
                      <a:endParaRPr lang="it-IT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 smtClean="0"/>
                    </a:p>
                    <a:p>
                      <a:pPr algn="ctr"/>
                      <a:r>
                        <a:rPr lang="it-IT" sz="1200" dirty="0" smtClean="0"/>
                        <a:t>€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07920">
                <a:tc>
                  <a:txBody>
                    <a:bodyPr/>
                    <a:lstStyle/>
                    <a:p>
                      <a:pPr algn="l"/>
                      <a:r>
                        <a:rPr lang="it-IT" sz="1200" dirty="0" smtClean="0"/>
                        <a:t>Appalti</a:t>
                      </a:r>
                      <a:r>
                        <a:rPr lang="it-IT" sz="1200" baseline="0" dirty="0" smtClean="0"/>
                        <a:t> di lavori, forniture e servizi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5.800.000,00</a:t>
                      </a:r>
                      <a:endParaRPr lang="it-IT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7920">
                <a:tc>
                  <a:txBody>
                    <a:bodyPr/>
                    <a:lstStyle/>
                    <a:p>
                      <a:pPr algn="l"/>
                      <a:r>
                        <a:rPr lang="it-IT" sz="1200" dirty="0" smtClean="0"/>
                        <a:t>Netti busta paga a dipendenti e collaboratori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3.800.000,00</a:t>
                      </a:r>
                      <a:endParaRPr lang="it-IT" sz="1200" b="0" dirty="0"/>
                    </a:p>
                  </a:txBody>
                  <a:tcPr/>
                </a:tc>
              </a:tr>
              <a:tr h="559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/>
                        <a:t>Netti busta paga a dipendenti aziende con concessioni ed appalti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1.200.000,00</a:t>
                      </a:r>
                      <a:endParaRPr lang="it-IT" sz="1200" b="0" dirty="0"/>
                    </a:p>
                  </a:txBody>
                  <a:tcPr/>
                </a:tc>
              </a:tr>
              <a:tr h="5599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/>
                        <a:t>TOTALE IMPATTO DIRETTO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 smtClean="0"/>
                    </a:p>
                    <a:p>
                      <a:pPr algn="ctr"/>
                      <a:r>
                        <a:rPr lang="it-IT" sz="1200" b="1" dirty="0" smtClean="0"/>
                        <a:t>10.800.000,00</a:t>
                      </a:r>
                      <a:endParaRPr lang="it-IT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8079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01029" y="395752"/>
            <a:ext cx="7772400" cy="1091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>
                <a:latin typeface="Helvetica" pitchFamily="34" charset="0"/>
                <a:cs typeface="Arial"/>
              </a:rPr>
              <a:t>  </a:t>
            </a:r>
            <a:endParaRPr lang="it-IT" b="1" dirty="0">
              <a:latin typeface="Helvetica" pitchFamily="34" charset="0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99592" y="1340768"/>
            <a:ext cx="3906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04668" y="5778093"/>
            <a:ext cx="1499780" cy="65430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891633" y="116632"/>
            <a:ext cx="31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Helvetica" pitchFamily="34" charset="0"/>
                <a:ea typeface="+mj-ea"/>
                <a:cs typeface="Arial"/>
              </a:rPr>
              <a:t>Dati aggiornati al 16.11.2014</a:t>
            </a:r>
            <a:endParaRPr lang="it-IT" dirty="0">
              <a:latin typeface="Helvetica" pitchFamily="34" charset="0"/>
              <a:ea typeface="+mj-ea"/>
              <a:cs typeface="Arial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888934" y="756773"/>
            <a:ext cx="558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Helvetica" pitchFamily="34" charset="0"/>
                <a:ea typeface="+mj-ea"/>
                <a:cs typeface="Arial"/>
              </a:rPr>
              <a:t>Impatto fiscale dall’apertura del MUSE</a:t>
            </a:r>
            <a:endParaRPr lang="it-IT" b="1" dirty="0">
              <a:latin typeface="Helvetica" pitchFamily="34" charset="0"/>
              <a:ea typeface="+mj-ea"/>
              <a:cs typeface="Arial"/>
            </a:endParaRP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9138470"/>
              </p:ext>
            </p:extLst>
          </p:nvPr>
        </p:nvGraphicFramePr>
        <p:xfrm>
          <a:off x="899592" y="1282472"/>
          <a:ext cx="7056784" cy="286660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2">
                      <a:lumMod val="50000"/>
                      <a:alpha val="44000"/>
                    </a:schemeClr>
                  </a:outerShdw>
                  <a:reflection blurRad="6350" endPos="0" dir="5400000" sy="-100000" algn="bl" rotWithShape="0"/>
                </a:effectLst>
                <a:tableStyleId>{3B4B98B0-60AC-42C2-AFA5-B58CD77FA1E5}</a:tableStyleId>
              </a:tblPr>
              <a:tblGrid>
                <a:gridCol w="5616624"/>
                <a:gridCol w="1440160"/>
              </a:tblGrid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 smtClean="0"/>
                        <a:t>Impatto</a:t>
                      </a:r>
                      <a:r>
                        <a:rPr lang="it-IT" sz="1200" b="1" baseline="0" dirty="0" smtClean="0"/>
                        <a:t> fiscale diretto connesso alle attività nel museo</a:t>
                      </a:r>
                      <a:endParaRPr lang="it-IT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€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Irpef</a:t>
                      </a:r>
                      <a:r>
                        <a:rPr lang="it-IT" sz="1200" baseline="0" dirty="0" smtClean="0"/>
                        <a:t> dipendenti - collaboratori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   850.000,00</a:t>
                      </a:r>
                      <a:endParaRPr lang="it-IT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Irap</a:t>
                      </a:r>
                      <a:r>
                        <a:rPr lang="it-IT" sz="1200" baseline="0" dirty="0" smtClean="0"/>
                        <a:t> dipendenti - collaboratori</a:t>
                      </a:r>
                      <a:endParaRPr lang="it-IT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   430.000,00</a:t>
                      </a:r>
                      <a:endParaRPr lang="it-IT" sz="12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/>
                        <a:t>Iva appalti ad aziende trentine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   480.000,00</a:t>
                      </a:r>
                      <a:endParaRPr lang="it-IT" sz="12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/>
                        <a:t>Ires/Irpef</a:t>
                      </a:r>
                      <a:r>
                        <a:rPr lang="it-IT" sz="1200" b="0" baseline="0" dirty="0" smtClean="0"/>
                        <a:t> </a:t>
                      </a:r>
                      <a:r>
                        <a:rPr lang="it-IT" sz="1200" b="0" dirty="0" smtClean="0"/>
                        <a:t>appalti ad</a:t>
                      </a:r>
                      <a:r>
                        <a:rPr lang="it-IT" sz="1200" b="0" baseline="0" dirty="0" smtClean="0"/>
                        <a:t> aziende trentine</a:t>
                      </a:r>
                      <a:endParaRPr lang="it-IT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   460.000,00</a:t>
                      </a:r>
                      <a:endParaRPr lang="it-IT" sz="12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/>
                        <a:t>Irpef dipendenti aziende con concessioni ed appalti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   350.000,00</a:t>
                      </a:r>
                      <a:endParaRPr lang="it-IT" sz="12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/>
                        <a:t>Irap dipendenti aziende con concessioni ed appalti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   160.000,00</a:t>
                      </a:r>
                      <a:endParaRPr lang="it-IT" sz="12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/>
                        <a:t>Iva aziende con servizi in concessione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     90.000,00</a:t>
                      </a:r>
                      <a:endParaRPr lang="it-IT" sz="12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/>
                        <a:t>Ires aziende con servizi in concessione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     80.000,00</a:t>
                      </a:r>
                      <a:endParaRPr lang="it-IT" sz="1200" b="0" dirty="0"/>
                    </a:p>
                  </a:txBody>
                  <a:tcPr/>
                </a:tc>
              </a:tr>
              <a:tr h="2276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/>
                        <a:t>TOTALE IMPATTO FISCALE DIRETTO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2.900.000,00</a:t>
                      </a:r>
                      <a:endParaRPr lang="it-IT" sz="1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0686490"/>
              </p:ext>
            </p:extLst>
          </p:nvPr>
        </p:nvGraphicFramePr>
        <p:xfrm>
          <a:off x="908833" y="4365104"/>
          <a:ext cx="7056784" cy="8640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2">
                      <a:lumMod val="50000"/>
                      <a:alpha val="46000"/>
                    </a:schemeClr>
                  </a:outerShdw>
                  <a:reflection blurRad="6350" endPos="76000" dir="5400000" sy="-100000" algn="bl" rotWithShape="0"/>
                </a:effectLst>
                <a:tableStyleId>{3B4B98B0-60AC-42C2-AFA5-B58CD77FA1E5}</a:tableStyleId>
              </a:tblPr>
              <a:tblGrid>
                <a:gridCol w="5616624"/>
                <a:gridCol w="1440160"/>
              </a:tblGrid>
              <a:tr h="288032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Impatto fiscale indiretto connesso</a:t>
                      </a:r>
                      <a:r>
                        <a:rPr lang="it-IT" sz="1200" baseline="0" dirty="0" smtClean="0"/>
                        <a:t> </a:t>
                      </a:r>
                      <a:r>
                        <a:rPr lang="it-IT" sz="1200" dirty="0" smtClean="0"/>
                        <a:t>all’impatto indotto generato</a:t>
                      </a:r>
                      <a:r>
                        <a:rPr lang="it-IT" sz="1200" baseline="0" dirty="0" smtClean="0"/>
                        <a:t> </a:t>
                      </a:r>
                      <a:r>
                        <a:rPr lang="it-IT" sz="1200" dirty="0" smtClean="0"/>
                        <a:t>dal museo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€</a:t>
                      </a:r>
                      <a:endParaRPr lang="it-IT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Iva, Irap, Irpef/</a:t>
                      </a:r>
                      <a:r>
                        <a:rPr lang="it-IT" sz="1200" dirty="0" err="1" smtClean="0"/>
                        <a:t>Ires</a:t>
                      </a:r>
                      <a:r>
                        <a:rPr lang="it-IT" sz="1200" dirty="0" smtClean="0"/>
                        <a:t>,</a:t>
                      </a:r>
                      <a:r>
                        <a:rPr lang="it-IT" sz="1200" baseline="0" dirty="0" smtClean="0"/>
                        <a:t> A</a:t>
                      </a:r>
                      <a:r>
                        <a:rPr lang="it-IT" sz="1200" dirty="0" smtClean="0"/>
                        <a:t>ccise aziende su cui si è generato l’indotto</a:t>
                      </a:r>
                      <a:r>
                        <a:rPr lang="it-IT" sz="1200" baseline="0" dirty="0" smtClean="0"/>
                        <a:t> (stima) 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5.000.000,00</a:t>
                      </a:r>
                      <a:endParaRPr lang="it-IT" sz="1200" b="1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TOTALE</a:t>
                      </a:r>
                      <a:r>
                        <a:rPr lang="it-IT" sz="1200" b="1" baseline="0" dirty="0" smtClean="0"/>
                        <a:t> IMPATTO FISCALE INDIRETTO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5.000.000,00</a:t>
                      </a:r>
                      <a:endParaRPr lang="it-IT" sz="1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6685498"/>
              </p:ext>
            </p:extLst>
          </p:nvPr>
        </p:nvGraphicFramePr>
        <p:xfrm>
          <a:off x="899592" y="5373216"/>
          <a:ext cx="7056784" cy="28803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2">
                      <a:lumMod val="50000"/>
                      <a:alpha val="46000"/>
                    </a:schemeClr>
                  </a:outerShdw>
                  <a:reflection blurRad="6350" endPos="76000" dir="5400000" sy="-100000" algn="bl" rotWithShape="0"/>
                </a:effectLst>
                <a:tableStyleId>{3B4B98B0-60AC-42C2-AFA5-B58CD77FA1E5}</a:tableStyleId>
              </a:tblPr>
              <a:tblGrid>
                <a:gridCol w="5616624"/>
                <a:gridCol w="1440160"/>
              </a:tblGrid>
              <a:tr h="288032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TOTALE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</a:rPr>
                        <a:t> IMPATTO FISCALE (DIRETTO E INDIRETTO)</a:t>
                      </a:r>
                      <a:endParaRPr lang="it-IT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7.900.000,00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8140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01029" y="395752"/>
            <a:ext cx="7772400" cy="1091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>
                <a:latin typeface="Helvetica" pitchFamily="34" charset="0"/>
                <a:cs typeface="Arial"/>
              </a:rPr>
              <a:t>  </a:t>
            </a:r>
            <a:endParaRPr lang="it-IT" b="1" dirty="0">
              <a:latin typeface="Helvetica" pitchFamily="34" charset="0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99592" y="1340768"/>
            <a:ext cx="3906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8813" y="5782851"/>
            <a:ext cx="1512168" cy="65970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891633" y="116632"/>
            <a:ext cx="31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Helvetica" pitchFamily="34" charset="0"/>
                <a:ea typeface="+mj-ea"/>
                <a:cs typeface="Arial"/>
              </a:rPr>
              <a:t>Dati aggiornati al 16.11.2014</a:t>
            </a:r>
            <a:endParaRPr lang="it-IT" dirty="0">
              <a:latin typeface="Helvetica" pitchFamily="34" charset="0"/>
              <a:ea typeface="+mj-ea"/>
              <a:cs typeface="Arial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259632" y="1264811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Helvetica" pitchFamily="34" charset="0"/>
                <a:ea typeface="+mj-ea"/>
                <a:cs typeface="Arial"/>
              </a:rPr>
              <a:t>Impatto economico indotto dall’apertura del MUSE</a:t>
            </a:r>
            <a:endParaRPr lang="it-IT" b="1" dirty="0">
              <a:latin typeface="Helvetica" pitchFamily="34" charset="0"/>
              <a:ea typeface="+mj-ea"/>
              <a:cs typeface="Arial"/>
            </a:endParaRP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586223"/>
              </p:ext>
            </p:extLst>
          </p:nvPr>
        </p:nvGraphicFramePr>
        <p:xfrm>
          <a:off x="1547664" y="1916833"/>
          <a:ext cx="5832648" cy="31935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  <a:reflection blurRad="6350" stA="81000" endPos="28000" dir="5400000" sy="-100000" algn="bl" rotWithShape="0"/>
                </a:effectLst>
                <a:tableStyleId>{3B4B98B0-60AC-42C2-AFA5-B58CD77FA1E5}</a:tableStyleId>
              </a:tblPr>
              <a:tblGrid>
                <a:gridCol w="3027746"/>
                <a:gridCol w="2804902"/>
              </a:tblGrid>
              <a:tr h="576064">
                <a:tc>
                  <a:txBody>
                    <a:bodyPr/>
                    <a:lstStyle/>
                    <a:p>
                      <a:pPr algn="ctr"/>
                      <a:endParaRPr lang="it-IT" sz="1200" dirty="0" smtClean="0"/>
                    </a:p>
                    <a:p>
                      <a:pPr algn="l"/>
                      <a:r>
                        <a:rPr lang="it-IT" sz="1200" dirty="0" smtClean="0"/>
                        <a:t>Tipologia </a:t>
                      </a:r>
                      <a:endParaRPr lang="it-IT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 smtClean="0"/>
                    </a:p>
                    <a:p>
                      <a:pPr algn="ctr"/>
                      <a:r>
                        <a:rPr lang="it-IT" sz="1200" dirty="0" smtClean="0"/>
                        <a:t>€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Ospitalità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26.275.000,00</a:t>
                      </a:r>
                      <a:endParaRPr lang="it-IT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Auto (pedaggio e benzina)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 2.005.000,00</a:t>
                      </a:r>
                      <a:endParaRPr lang="it-IT" sz="1200" b="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Trasporto</a:t>
                      </a:r>
                      <a:r>
                        <a:rPr lang="it-IT" sz="1200" baseline="0" dirty="0" smtClean="0"/>
                        <a:t> s</a:t>
                      </a:r>
                      <a:r>
                        <a:rPr lang="it-IT" sz="1200" dirty="0" smtClean="0"/>
                        <a:t>cuole trentine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    195.000,00</a:t>
                      </a:r>
                      <a:endParaRPr lang="it-IT" sz="1200" b="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/>
                        <a:t>Shopping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    965.000,00</a:t>
                      </a:r>
                      <a:endParaRPr lang="it-IT" sz="1200" b="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/>
                        <a:t>Bar/ristoranti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 1.560.000,00</a:t>
                      </a:r>
                      <a:endParaRPr lang="it-IT" sz="1200" b="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/>
                        <a:t>Turismo</a:t>
                      </a:r>
                      <a:r>
                        <a:rPr lang="it-IT" sz="1200" b="0" baseline="0" dirty="0" smtClean="0"/>
                        <a:t> extra (visita città e territorio)</a:t>
                      </a:r>
                      <a:endParaRPr lang="it-IT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 1.150.000,00</a:t>
                      </a:r>
                      <a:endParaRPr lang="it-IT" sz="1200" b="0" dirty="0"/>
                    </a:p>
                  </a:txBody>
                  <a:tcPr/>
                </a:tc>
              </a:tr>
              <a:tr h="432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/>
                        <a:t>TOTALE IMPATTO INDOTTO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 smtClean="0"/>
                    </a:p>
                    <a:p>
                      <a:pPr algn="ctr"/>
                      <a:r>
                        <a:rPr lang="it-IT" sz="1200" b="1" dirty="0" smtClean="0"/>
                        <a:t>32.150.000,00</a:t>
                      </a:r>
                      <a:endParaRPr lang="it-IT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619672" y="5373216"/>
            <a:ext cx="4853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19120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01029" y="395752"/>
            <a:ext cx="7772400" cy="1091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>
                <a:latin typeface="Helvetica" pitchFamily="34" charset="0"/>
                <a:cs typeface="Arial"/>
              </a:rPr>
              <a:t>  </a:t>
            </a:r>
            <a:endParaRPr lang="it-IT" b="1" dirty="0">
              <a:latin typeface="Helvetica" pitchFamily="34" charset="0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99592" y="1340768"/>
            <a:ext cx="3906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5772506"/>
            <a:ext cx="1440160" cy="62829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891633" y="116632"/>
            <a:ext cx="31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Helvetica" pitchFamily="34" charset="0"/>
                <a:ea typeface="+mj-ea"/>
                <a:cs typeface="Arial"/>
              </a:rPr>
              <a:t>Dati aggiornati al 16.11.2014</a:t>
            </a:r>
            <a:endParaRPr lang="it-IT" dirty="0">
              <a:latin typeface="Helvetica" pitchFamily="34" charset="0"/>
              <a:ea typeface="+mj-ea"/>
              <a:cs typeface="Arial"/>
            </a:endParaRP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8241778"/>
              </p:ext>
            </p:extLst>
          </p:nvPr>
        </p:nvGraphicFramePr>
        <p:xfrm>
          <a:off x="1984884" y="1940932"/>
          <a:ext cx="5184576" cy="274117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  <a:reflection blurRad="6350" endPos="55000" dir="5400000" sy="-100000" algn="bl" rotWithShape="0"/>
                </a:effectLst>
                <a:tableStyleId>{3B4B98B0-60AC-42C2-AFA5-B58CD77FA1E5}</a:tableStyleId>
              </a:tblPr>
              <a:tblGrid>
                <a:gridCol w="2691332"/>
                <a:gridCol w="2493244"/>
              </a:tblGrid>
              <a:tr h="695980">
                <a:tc>
                  <a:txBody>
                    <a:bodyPr/>
                    <a:lstStyle/>
                    <a:p>
                      <a:pPr algn="ctr"/>
                      <a:endParaRPr lang="it-IT" sz="1200" dirty="0" smtClean="0"/>
                    </a:p>
                    <a:p>
                      <a:pPr algn="l"/>
                      <a:r>
                        <a:rPr lang="it-IT" sz="1200" dirty="0" smtClean="0"/>
                        <a:t>Tipologia </a:t>
                      </a:r>
                      <a:endParaRPr lang="it-IT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 smtClean="0"/>
                    </a:p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86375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Impatto diretto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10.800.000,00</a:t>
                      </a:r>
                      <a:endParaRPr lang="it-IT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6375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Impatto fiscale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  7.900.000,00</a:t>
                      </a:r>
                      <a:endParaRPr lang="it-IT" sz="1200" b="0" dirty="0"/>
                    </a:p>
                  </a:txBody>
                  <a:tcPr/>
                </a:tc>
              </a:tr>
              <a:tr h="5362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Impatto indotto</a:t>
                      </a:r>
                      <a:endParaRPr lang="it-IT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32.150.000,00</a:t>
                      </a:r>
                      <a:endParaRPr lang="it-IT" sz="1200" b="0" dirty="0"/>
                    </a:p>
                  </a:txBody>
                  <a:tcPr/>
                </a:tc>
              </a:tr>
              <a:tr h="5362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/>
                        <a:t>TOTALE IMPATTO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 smtClean="0"/>
                    </a:p>
                    <a:p>
                      <a:pPr algn="ctr"/>
                      <a:r>
                        <a:rPr lang="it-IT" sz="1200" b="1" dirty="0" smtClean="0"/>
                        <a:t>50.850.000,00</a:t>
                      </a:r>
                      <a:endParaRPr lang="it-IT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1300323" y="1196923"/>
            <a:ext cx="7011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Helvetica" pitchFamily="34" charset="0"/>
                <a:ea typeface="+mj-ea"/>
                <a:cs typeface="Arial"/>
              </a:rPr>
              <a:t>Impatto economico a favore del territorio </a:t>
            </a:r>
          </a:p>
          <a:p>
            <a:pPr algn="ctr"/>
            <a:r>
              <a:rPr lang="it-IT" b="1" dirty="0" smtClean="0">
                <a:latin typeface="Helvetica" pitchFamily="34" charset="0"/>
                <a:ea typeface="+mj-ea"/>
                <a:cs typeface="Arial"/>
              </a:rPr>
              <a:t>dall’apertura del museo</a:t>
            </a:r>
            <a:endParaRPr lang="it-IT" b="1" dirty="0">
              <a:latin typeface="Helvetica" pitchFamily="34" charset="0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328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01029" y="395752"/>
            <a:ext cx="7772400" cy="1091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>
                <a:latin typeface="Helvetica" pitchFamily="34" charset="0"/>
                <a:cs typeface="Arial"/>
              </a:rPr>
              <a:t>  </a:t>
            </a:r>
            <a:endParaRPr lang="it-IT" b="1" dirty="0">
              <a:latin typeface="Helvetica" pitchFamily="34" charset="0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99592" y="1340768"/>
            <a:ext cx="3906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115616" y="1628800"/>
            <a:ext cx="640871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1. Provenienza</a:t>
            </a:r>
            <a:endParaRPr lang="it-IT" sz="1200" b="1" dirty="0"/>
          </a:p>
          <a:p>
            <a:endParaRPr lang="it-IT" sz="1200" dirty="0" smtClean="0"/>
          </a:p>
          <a:p>
            <a:r>
              <a:rPr lang="it-IT" sz="1200" dirty="0" smtClean="0"/>
              <a:t>Città </a:t>
            </a:r>
            <a:r>
              <a:rPr lang="it-IT" sz="1200" dirty="0"/>
              <a:t>___________________      Provincia __________      Stato ________________</a:t>
            </a:r>
          </a:p>
          <a:p>
            <a:endParaRPr lang="it-IT" sz="1200" dirty="0"/>
          </a:p>
          <a:p>
            <a:endParaRPr lang="it-IT" sz="1200" dirty="0" smtClean="0"/>
          </a:p>
          <a:p>
            <a:r>
              <a:rPr lang="it-IT" sz="1200" b="1" dirty="0"/>
              <a:t>2</a:t>
            </a:r>
            <a:r>
              <a:rPr lang="it-IT" sz="1200" b="1" dirty="0" smtClean="0"/>
              <a:t>. Qual è la ragione principale della tua visita nel territorio? (max. 2 risposte)</a:t>
            </a:r>
          </a:p>
          <a:p>
            <a:r>
              <a:rPr lang="it-IT" sz="1200" b="1" dirty="0" smtClean="0"/>
              <a:t> </a:t>
            </a:r>
          </a:p>
          <a:p>
            <a:r>
              <a:rPr lang="it-IT" sz="1200" dirty="0" smtClean="0"/>
              <a:t>	Il MUSE		</a:t>
            </a:r>
          </a:p>
          <a:p>
            <a:r>
              <a:rPr lang="it-IT" sz="1200" dirty="0" smtClean="0"/>
              <a:t>	Sport, escursioni, attività ricreative</a:t>
            </a:r>
          </a:p>
          <a:p>
            <a:r>
              <a:rPr lang="it-IT" sz="1200" dirty="0" smtClean="0"/>
              <a:t>	Iniziative eno-gastronomiche</a:t>
            </a:r>
          </a:p>
          <a:p>
            <a:r>
              <a:rPr lang="it-IT" sz="1200" dirty="0" smtClean="0"/>
              <a:t>	Shopping </a:t>
            </a:r>
          </a:p>
          <a:p>
            <a:r>
              <a:rPr lang="it-IT" sz="1200" dirty="0" smtClean="0"/>
              <a:t>	Lavoro</a:t>
            </a:r>
          </a:p>
          <a:p>
            <a:r>
              <a:rPr lang="it-IT" sz="1200" dirty="0" smtClean="0"/>
              <a:t>	Visita ad amici/ parenti</a:t>
            </a:r>
          </a:p>
          <a:p>
            <a:r>
              <a:rPr lang="it-IT" sz="1200" dirty="0" smtClean="0"/>
              <a:t>	Cultura</a:t>
            </a:r>
          </a:p>
          <a:p>
            <a:r>
              <a:rPr lang="it-IT" sz="1200" dirty="0" smtClean="0"/>
              <a:t>	Riposo e relax</a:t>
            </a:r>
          </a:p>
          <a:p>
            <a:r>
              <a:rPr lang="it-IT" sz="1200" dirty="0" smtClean="0"/>
              <a:t>	Altro 	_________________	</a:t>
            </a:r>
          </a:p>
          <a:p>
            <a:r>
              <a:rPr lang="it-IT" sz="1200" dirty="0" smtClean="0"/>
              <a:t> </a:t>
            </a:r>
          </a:p>
          <a:p>
            <a:endParaRPr lang="it-IT" sz="1200" dirty="0"/>
          </a:p>
          <a:p>
            <a:r>
              <a:rPr lang="it-IT" sz="1200" b="1" dirty="0"/>
              <a:t>3</a:t>
            </a:r>
            <a:r>
              <a:rPr lang="it-IT" sz="1200" b="1" dirty="0" smtClean="0"/>
              <a:t>. Quanto durerà il tuo soggiorno in Trentino Alto Adige?</a:t>
            </a:r>
          </a:p>
          <a:p>
            <a:r>
              <a:rPr lang="it-IT" sz="1200" dirty="0" smtClean="0"/>
              <a:t> </a:t>
            </a:r>
          </a:p>
          <a:p>
            <a:r>
              <a:rPr lang="it-IT" sz="1200" dirty="0" smtClean="0"/>
              <a:t>	1 giorno (notte esclusa)		</a:t>
            </a:r>
          </a:p>
          <a:p>
            <a:r>
              <a:rPr lang="it-IT" sz="1200" dirty="0" smtClean="0"/>
              <a:t>	2 giorni</a:t>
            </a:r>
          </a:p>
          <a:p>
            <a:r>
              <a:rPr lang="it-IT" sz="1200" dirty="0" smtClean="0"/>
              <a:t>	3 giorni		</a:t>
            </a:r>
          </a:p>
          <a:p>
            <a:r>
              <a:rPr lang="it-IT" sz="1200" dirty="0" smtClean="0"/>
              <a:t>	da 4 a 7 giorni		</a:t>
            </a:r>
          </a:p>
          <a:p>
            <a:r>
              <a:rPr lang="it-IT" sz="1200" dirty="0" smtClean="0"/>
              <a:t>	più di 1 settimana</a:t>
            </a:r>
          </a:p>
          <a:p>
            <a:r>
              <a:rPr lang="it-IT" sz="1200" dirty="0" smtClean="0"/>
              <a:t> </a:t>
            </a:r>
            <a:endParaRPr lang="it-IT" sz="1200" dirty="0"/>
          </a:p>
          <a:p>
            <a:endParaRPr lang="it-IT" sz="1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79612" y="979761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</a:t>
            </a:r>
            <a:r>
              <a:rPr lang="it-IT" b="1" dirty="0">
                <a:latin typeface="Helvetica" pitchFamily="34" charset="0"/>
                <a:ea typeface="+mj-ea"/>
                <a:cs typeface="Arial"/>
              </a:rPr>
              <a:t>Domande del </a:t>
            </a:r>
            <a:r>
              <a:rPr lang="it-IT" b="1" dirty="0" smtClean="0">
                <a:latin typeface="Helvetica" pitchFamily="34" charset="0"/>
                <a:ea typeface="+mj-ea"/>
                <a:cs typeface="Arial"/>
              </a:rPr>
              <a:t>questionario sottoposto ai visitatori </a:t>
            </a:r>
            <a:endParaRPr lang="it-IT" b="1" dirty="0">
              <a:latin typeface="Helvetica" pitchFamily="34" charset="0"/>
              <a:ea typeface="+mj-ea"/>
              <a:cs typeface="Arial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009541" y="116632"/>
            <a:ext cx="31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Helvetica" pitchFamily="34" charset="0"/>
                <a:ea typeface="+mj-ea"/>
                <a:cs typeface="Arial"/>
              </a:rPr>
              <a:t>     Questionario visitatori</a:t>
            </a:r>
            <a:endParaRPr lang="it-IT" dirty="0">
              <a:latin typeface="Helvetica" pitchFamily="34" charset="0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4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01029" y="395752"/>
            <a:ext cx="7772400" cy="1091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>
                <a:latin typeface="Helvetica" pitchFamily="34" charset="0"/>
                <a:cs typeface="Arial"/>
              </a:rPr>
              <a:t>  </a:t>
            </a:r>
            <a:endParaRPr lang="it-IT" b="1" dirty="0">
              <a:latin typeface="Helvetica" pitchFamily="34" charset="0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99592" y="1340768"/>
            <a:ext cx="3906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146197" y="1148028"/>
            <a:ext cx="64087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3. In </a:t>
            </a:r>
            <a:r>
              <a:rPr lang="it-IT" sz="1200" b="1" dirty="0"/>
              <a:t>quale struttura ricettiva locale alloggi?</a:t>
            </a:r>
          </a:p>
          <a:p>
            <a:r>
              <a:rPr lang="it-IT" sz="1200" dirty="0"/>
              <a:t> </a:t>
            </a:r>
          </a:p>
          <a:p>
            <a:r>
              <a:rPr lang="it-IT" sz="1200" dirty="0"/>
              <a:t>	Hotel	</a:t>
            </a:r>
          </a:p>
          <a:p>
            <a:r>
              <a:rPr lang="it-IT" sz="1200" dirty="0"/>
              <a:t>	B&amp;B/ agriturismo		</a:t>
            </a:r>
          </a:p>
          <a:p>
            <a:r>
              <a:rPr lang="it-IT" sz="1200" dirty="0"/>
              <a:t>	Camper/ campeggio		</a:t>
            </a:r>
          </a:p>
          <a:p>
            <a:r>
              <a:rPr lang="it-IT" sz="1200" dirty="0"/>
              <a:t>	Appartamento in affitto	</a:t>
            </a:r>
          </a:p>
          <a:p>
            <a:r>
              <a:rPr lang="it-IT" sz="1200" dirty="0"/>
              <a:t>	Amici/ parenti		</a:t>
            </a:r>
          </a:p>
          <a:p>
            <a:r>
              <a:rPr lang="it-IT" sz="1200" dirty="0"/>
              <a:t>	Casa privata		</a:t>
            </a:r>
          </a:p>
          <a:p>
            <a:r>
              <a:rPr lang="it-IT" sz="1200" dirty="0"/>
              <a:t>	</a:t>
            </a:r>
            <a:r>
              <a:rPr lang="it-IT" sz="1200" dirty="0" smtClean="0"/>
              <a:t>Ostello</a:t>
            </a:r>
          </a:p>
          <a:p>
            <a:endParaRPr lang="it-IT" sz="1200" dirty="0"/>
          </a:p>
          <a:p>
            <a:endParaRPr lang="it-IT" sz="1200" dirty="0" smtClean="0"/>
          </a:p>
          <a:p>
            <a:r>
              <a:rPr lang="it-IT" sz="1200" b="1" dirty="0" smtClean="0"/>
              <a:t>4. Puoi </a:t>
            </a:r>
            <a:r>
              <a:rPr lang="it-IT" sz="1200" b="1" dirty="0"/>
              <a:t>gentilmente indicare la/le località in cui soggiorni?</a:t>
            </a:r>
          </a:p>
          <a:p>
            <a:r>
              <a:rPr lang="it-IT" sz="1200" dirty="0"/>
              <a:t>__________________________________________________________</a:t>
            </a:r>
          </a:p>
          <a:p>
            <a:endParaRPr lang="it-IT" sz="1200" dirty="0" smtClean="0"/>
          </a:p>
          <a:p>
            <a:endParaRPr lang="it-IT" sz="1200" dirty="0"/>
          </a:p>
          <a:p>
            <a:r>
              <a:rPr lang="it-IT" sz="1200" b="1" dirty="0" smtClean="0"/>
              <a:t>5. Con </a:t>
            </a:r>
            <a:r>
              <a:rPr lang="it-IT" sz="1200" b="1" dirty="0"/>
              <a:t>quale mezzo sei arrivata/o a Trento?</a:t>
            </a:r>
          </a:p>
          <a:p>
            <a:r>
              <a:rPr lang="it-IT" sz="1200" dirty="0"/>
              <a:t> </a:t>
            </a:r>
          </a:p>
          <a:p>
            <a:r>
              <a:rPr lang="it-IT" sz="1200" dirty="0"/>
              <a:t>	treno			</a:t>
            </a:r>
          </a:p>
          <a:p>
            <a:r>
              <a:rPr lang="it-IT" sz="1200" dirty="0"/>
              <a:t>	aereo		</a:t>
            </a:r>
          </a:p>
          <a:p>
            <a:r>
              <a:rPr lang="it-IT" sz="1200" dirty="0"/>
              <a:t>	pullman		</a:t>
            </a:r>
          </a:p>
          <a:p>
            <a:r>
              <a:rPr lang="it-IT" sz="1200" dirty="0"/>
              <a:t>	a piedi</a:t>
            </a:r>
          </a:p>
          <a:p>
            <a:r>
              <a:rPr lang="it-IT" sz="1200" dirty="0"/>
              <a:t>	auto/moto personale		</a:t>
            </a:r>
          </a:p>
          <a:p>
            <a:r>
              <a:rPr lang="it-IT" sz="1200" dirty="0"/>
              <a:t>	auto/moto a noleggio		</a:t>
            </a:r>
          </a:p>
          <a:p>
            <a:r>
              <a:rPr lang="it-IT" sz="1200" dirty="0"/>
              <a:t>	bicicletta		</a:t>
            </a:r>
          </a:p>
          <a:p>
            <a:r>
              <a:rPr lang="it-IT" sz="1200" dirty="0"/>
              <a:t>	altro (specificare) _______________</a:t>
            </a:r>
          </a:p>
          <a:p>
            <a:r>
              <a:rPr lang="it-IT" sz="1200" dirty="0"/>
              <a:t> </a:t>
            </a:r>
          </a:p>
          <a:p>
            <a:endParaRPr lang="it-IT" sz="1200" dirty="0"/>
          </a:p>
          <a:p>
            <a:endParaRPr lang="it-IT" sz="1200" dirty="0" smtClean="0"/>
          </a:p>
          <a:p>
            <a:endParaRPr lang="it-IT" sz="1200" dirty="0"/>
          </a:p>
          <a:p>
            <a:endParaRPr lang="it-IT" sz="1200" dirty="0" smtClean="0"/>
          </a:p>
          <a:p>
            <a:endParaRPr lang="it-IT" sz="1200" dirty="0"/>
          </a:p>
          <a:p>
            <a:endParaRPr lang="it-IT" sz="1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74189" y="77869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  <a:endParaRPr lang="it-IT" b="1" dirty="0">
              <a:latin typeface="Helvetica" pitchFamily="34" charset="0"/>
              <a:ea typeface="+mj-ea"/>
              <a:cs typeface="Arial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806280" y="116632"/>
            <a:ext cx="31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Helvetica" pitchFamily="34" charset="0"/>
                <a:ea typeface="+mj-ea"/>
                <a:cs typeface="Arial"/>
              </a:rPr>
              <a:t>     Questionario visitatori</a:t>
            </a:r>
            <a:endParaRPr lang="it-IT" dirty="0">
              <a:latin typeface="Helvetica" pitchFamily="34" charset="0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051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01029" y="395752"/>
            <a:ext cx="7772400" cy="1091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>
                <a:latin typeface="Helvetica" pitchFamily="34" charset="0"/>
                <a:cs typeface="Arial"/>
              </a:rPr>
              <a:t>  </a:t>
            </a:r>
            <a:endParaRPr lang="it-IT" b="1" dirty="0">
              <a:latin typeface="Helvetica" pitchFamily="34" charset="0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99592" y="1340768"/>
            <a:ext cx="3906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149720" y="1339047"/>
            <a:ext cx="64087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6. </a:t>
            </a:r>
            <a:r>
              <a:rPr lang="it-IT" sz="1200" b="1" dirty="0"/>
              <a:t>Con chi sei venuta/o oggi al MUSE?</a:t>
            </a:r>
          </a:p>
          <a:p>
            <a:r>
              <a:rPr lang="it-IT" sz="1200" b="1" dirty="0"/>
              <a:t> </a:t>
            </a:r>
          </a:p>
          <a:p>
            <a:r>
              <a:rPr lang="it-IT" sz="1200" b="1" dirty="0"/>
              <a:t>	</a:t>
            </a:r>
            <a:r>
              <a:rPr lang="it-IT" sz="1200" dirty="0"/>
              <a:t>da sola/o		</a:t>
            </a:r>
          </a:p>
          <a:p>
            <a:r>
              <a:rPr lang="it-IT" sz="1200" dirty="0"/>
              <a:t>	con il partner/coniuge/figli/genitori	</a:t>
            </a:r>
          </a:p>
          <a:p>
            <a:r>
              <a:rPr lang="it-IT" sz="1200" dirty="0"/>
              <a:t>	con altri parenti</a:t>
            </a:r>
          </a:p>
          <a:p>
            <a:r>
              <a:rPr lang="it-IT" sz="1200" dirty="0"/>
              <a:t>	con amici/ conoscenti		</a:t>
            </a:r>
          </a:p>
          <a:p>
            <a:r>
              <a:rPr lang="it-IT" sz="1200" dirty="0"/>
              <a:t>	con compagni di scuola/ università	</a:t>
            </a:r>
          </a:p>
          <a:p>
            <a:r>
              <a:rPr lang="it-IT" sz="1200" dirty="0"/>
              <a:t>	con un gruppo organizzato</a:t>
            </a:r>
          </a:p>
          <a:p>
            <a:r>
              <a:rPr lang="it-IT" sz="1200" dirty="0"/>
              <a:t>	altro (specificare) _______________		</a:t>
            </a:r>
          </a:p>
          <a:p>
            <a:r>
              <a:rPr lang="it-IT" sz="1200" dirty="0"/>
              <a:t> </a:t>
            </a:r>
          </a:p>
          <a:p>
            <a:endParaRPr lang="it-IT" sz="1200" b="1" dirty="0" smtClean="0"/>
          </a:p>
          <a:p>
            <a:endParaRPr lang="it-IT" sz="1200" b="1" dirty="0"/>
          </a:p>
          <a:p>
            <a:r>
              <a:rPr lang="it-IT" sz="1200" b="1" dirty="0" smtClean="0"/>
              <a:t>7. Che </a:t>
            </a:r>
            <a:r>
              <a:rPr lang="it-IT" sz="1200" b="1" dirty="0"/>
              <a:t>cosa intendi fare dopo/ oltre la visita al MUSE? (max. 2 risposte)</a:t>
            </a:r>
          </a:p>
          <a:p>
            <a:r>
              <a:rPr lang="it-IT" sz="1200" b="1" dirty="0"/>
              <a:t> </a:t>
            </a:r>
            <a:endParaRPr lang="it-IT" sz="1200" dirty="0"/>
          </a:p>
          <a:p>
            <a:r>
              <a:rPr lang="it-IT" sz="1200" dirty="0"/>
              <a:t>	acquisti al MUSE shop		</a:t>
            </a:r>
          </a:p>
          <a:p>
            <a:r>
              <a:rPr lang="it-IT" sz="1200" dirty="0"/>
              <a:t>	pausa al MUSE </a:t>
            </a:r>
            <a:r>
              <a:rPr lang="it-IT" sz="1200" dirty="0" err="1"/>
              <a:t>Café</a:t>
            </a:r>
            <a:endParaRPr lang="it-IT" sz="1200" dirty="0"/>
          </a:p>
          <a:p>
            <a:r>
              <a:rPr lang="it-IT" sz="1200" dirty="0"/>
              <a:t>	acquisti in centro città		</a:t>
            </a:r>
          </a:p>
          <a:p>
            <a:r>
              <a:rPr lang="it-IT" sz="1200" dirty="0"/>
              <a:t>	pranzo in ristoranti/pizzerie della zona	</a:t>
            </a:r>
          </a:p>
          <a:p>
            <a:r>
              <a:rPr lang="it-IT" sz="1200" dirty="0"/>
              <a:t>	visitare i dintorni di Trento</a:t>
            </a:r>
          </a:p>
          <a:p>
            <a:r>
              <a:rPr lang="it-IT" sz="1200" dirty="0"/>
              <a:t>	partecipare ad eventi, iniziative in città	</a:t>
            </a:r>
          </a:p>
          <a:p>
            <a:r>
              <a:rPr lang="it-IT" sz="1200" dirty="0"/>
              <a:t>	visitare altri musei		</a:t>
            </a:r>
          </a:p>
          <a:p>
            <a:r>
              <a:rPr lang="it-IT" sz="1200" dirty="0"/>
              <a:t>	altro (specificare) ____________________ </a:t>
            </a:r>
          </a:p>
          <a:p>
            <a:endParaRPr lang="it-IT" sz="1200" dirty="0"/>
          </a:p>
          <a:p>
            <a:endParaRPr lang="it-IT" sz="1200" dirty="0" smtClean="0"/>
          </a:p>
          <a:p>
            <a:endParaRPr lang="it-IT" sz="1200" dirty="0"/>
          </a:p>
          <a:p>
            <a:endParaRPr lang="it-IT" sz="1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74189" y="77869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  <a:endParaRPr lang="it-IT" b="1" dirty="0">
              <a:latin typeface="Helvetica" pitchFamily="34" charset="0"/>
              <a:ea typeface="+mj-ea"/>
              <a:cs typeface="Arial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806280" y="116632"/>
            <a:ext cx="31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Helvetica" pitchFamily="34" charset="0"/>
                <a:ea typeface="+mj-ea"/>
                <a:cs typeface="Arial"/>
              </a:rPr>
              <a:t>     Questionario visitatori</a:t>
            </a:r>
            <a:endParaRPr lang="it-IT" dirty="0">
              <a:latin typeface="Helvetica" pitchFamily="34" charset="0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247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01029" y="395752"/>
            <a:ext cx="7772400" cy="1091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>
                <a:latin typeface="Helvetica" pitchFamily="34" charset="0"/>
                <a:cs typeface="Arial"/>
              </a:rPr>
              <a:t>  </a:t>
            </a:r>
            <a:endParaRPr lang="it-IT" b="1" dirty="0">
              <a:latin typeface="Helvetica" pitchFamily="34" charset="0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99592" y="1340768"/>
            <a:ext cx="3906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99593" y="1149094"/>
            <a:ext cx="7056784" cy="843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Modalità di calcolo dell’impatto indotto:</a:t>
            </a:r>
          </a:p>
          <a:p>
            <a:endParaRPr lang="it-IT" sz="1400" b="1" dirty="0"/>
          </a:p>
          <a:p>
            <a:endParaRPr lang="it-IT" sz="1200" dirty="0" smtClean="0"/>
          </a:p>
          <a:p>
            <a:r>
              <a:rPr lang="it-IT" sz="1200" dirty="0" smtClean="0"/>
              <a:t>Il calcolo è stato realizzato:</a:t>
            </a:r>
          </a:p>
          <a:p>
            <a:pPr marL="171450" indent="-171450">
              <a:buFontTx/>
              <a:buChar char="-"/>
            </a:pPr>
            <a:r>
              <a:rPr lang="it-IT" sz="1200" dirty="0"/>
              <a:t>s</a:t>
            </a:r>
            <a:r>
              <a:rPr lang="it-IT" sz="1200" dirty="0" smtClean="0"/>
              <a:t>ulla </a:t>
            </a:r>
            <a:r>
              <a:rPr lang="it-IT" sz="1200" dirty="0"/>
              <a:t>base dell’analisi dei visitatori (composizione per tipologia, </a:t>
            </a:r>
            <a:r>
              <a:rPr lang="it-IT" sz="1200" dirty="0" smtClean="0"/>
              <a:t>per provenienza</a:t>
            </a:r>
            <a:r>
              <a:rPr lang="it-IT" sz="1200" dirty="0"/>
              <a:t>, </a:t>
            </a:r>
            <a:r>
              <a:rPr lang="it-IT" sz="1200" dirty="0" smtClean="0"/>
              <a:t>etc.);</a:t>
            </a:r>
          </a:p>
          <a:p>
            <a:pPr marL="171450" indent="-171450">
              <a:buFontTx/>
              <a:buChar char="-"/>
            </a:pPr>
            <a:r>
              <a:rPr lang="it-IT" sz="1200" dirty="0" smtClean="0"/>
              <a:t>sulla </a:t>
            </a:r>
            <a:r>
              <a:rPr lang="it-IT" sz="1200" dirty="0"/>
              <a:t>base delle elaborazioni ricavate dalla somministrazione dei questionari di </a:t>
            </a:r>
            <a:r>
              <a:rPr lang="it-IT" sz="1200" dirty="0" smtClean="0"/>
              <a:t>evaluation;</a:t>
            </a:r>
          </a:p>
          <a:p>
            <a:pPr marL="171450" indent="-171450">
              <a:buFontTx/>
              <a:buChar char="-"/>
            </a:pPr>
            <a:r>
              <a:rPr lang="it-IT" sz="1200" dirty="0"/>
              <a:t>s</a:t>
            </a:r>
            <a:r>
              <a:rPr lang="it-IT" sz="1200" dirty="0" smtClean="0"/>
              <a:t>ulla base di ipotesi di spesa media;</a:t>
            </a:r>
          </a:p>
          <a:p>
            <a:pPr marL="171450" indent="-171450">
              <a:buFontTx/>
              <a:buChar char="-"/>
            </a:pPr>
            <a:endParaRPr lang="it-IT" sz="1200" dirty="0"/>
          </a:p>
          <a:p>
            <a:r>
              <a:rPr lang="it-IT" sz="1200" dirty="0" smtClean="0"/>
              <a:t>Il campione statistico è stato calcolato tenendo conto di:</a:t>
            </a:r>
          </a:p>
          <a:p>
            <a:pPr marL="171450" indent="-171450">
              <a:buFontTx/>
              <a:buChar char="-"/>
            </a:pPr>
            <a:r>
              <a:rPr lang="it-IT" sz="1200" dirty="0" smtClean="0"/>
              <a:t>3 </a:t>
            </a:r>
            <a:r>
              <a:rPr lang="it-IT" sz="1200" dirty="0"/>
              <a:t>mesi di alta </a:t>
            </a:r>
            <a:r>
              <a:rPr lang="it-IT" sz="1200" dirty="0" smtClean="0"/>
              <a:t>stagione (ago. ‘13, </a:t>
            </a:r>
            <a:r>
              <a:rPr lang="it-IT" sz="1200" dirty="0" err="1" smtClean="0"/>
              <a:t>apr</a:t>
            </a:r>
            <a:r>
              <a:rPr lang="it-IT" sz="1200" dirty="0" smtClean="0"/>
              <a:t>. ‘14, ago. ’14);</a:t>
            </a:r>
          </a:p>
          <a:p>
            <a:pPr marL="171450" indent="-171450">
              <a:buFontTx/>
              <a:buChar char="-"/>
            </a:pPr>
            <a:r>
              <a:rPr lang="it-IT" sz="1200" dirty="0" smtClean="0"/>
              <a:t>8 mesi di </a:t>
            </a:r>
            <a:r>
              <a:rPr lang="it-IT" sz="1200" dirty="0"/>
              <a:t>bassa </a:t>
            </a:r>
            <a:r>
              <a:rPr lang="it-IT" sz="1200" dirty="0" smtClean="0"/>
              <a:t>stagione (</a:t>
            </a:r>
            <a:r>
              <a:rPr lang="it-IT" sz="1200" dirty="0" err="1" smtClean="0"/>
              <a:t>sett</a:t>
            </a:r>
            <a:r>
              <a:rPr lang="it-IT" sz="1200" dirty="0" smtClean="0"/>
              <a:t>. ‘13, </a:t>
            </a:r>
            <a:r>
              <a:rPr lang="it-IT" sz="1200" dirty="0" err="1" smtClean="0"/>
              <a:t>ott</a:t>
            </a:r>
            <a:r>
              <a:rPr lang="it-IT" sz="1200" dirty="0" smtClean="0"/>
              <a:t>. ’13, </a:t>
            </a:r>
            <a:r>
              <a:rPr lang="it-IT" sz="1200" dirty="0" err="1" smtClean="0"/>
              <a:t>nov</a:t>
            </a:r>
            <a:r>
              <a:rPr lang="it-IT" sz="1200" dirty="0" smtClean="0"/>
              <a:t>. ‘13, gen. ‘14, </a:t>
            </a:r>
            <a:r>
              <a:rPr lang="it-IT" sz="1200" dirty="0" err="1" smtClean="0"/>
              <a:t>feb</a:t>
            </a:r>
            <a:r>
              <a:rPr lang="it-IT" sz="1200" dirty="0" smtClean="0"/>
              <a:t>. ‘14, </a:t>
            </a:r>
            <a:r>
              <a:rPr lang="it-IT" sz="1200" dirty="0" err="1" smtClean="0"/>
              <a:t>giu</a:t>
            </a:r>
            <a:r>
              <a:rPr lang="it-IT" sz="1200" dirty="0" smtClean="0"/>
              <a:t>. ‘14; </a:t>
            </a:r>
            <a:r>
              <a:rPr lang="it-IT" sz="1200" dirty="0" err="1" smtClean="0"/>
              <a:t>sett</a:t>
            </a:r>
            <a:r>
              <a:rPr lang="it-IT" sz="1200" dirty="0" smtClean="0"/>
              <a:t>. ‘14, </a:t>
            </a:r>
            <a:r>
              <a:rPr lang="it-IT" sz="1200" dirty="0" err="1" smtClean="0"/>
              <a:t>ott</a:t>
            </a:r>
            <a:r>
              <a:rPr lang="it-IT" sz="1200" dirty="0" smtClean="0"/>
              <a:t>. ‘14);</a:t>
            </a:r>
          </a:p>
          <a:p>
            <a:pPr marL="171450" indent="-171450">
              <a:buFontTx/>
              <a:buChar char="-"/>
            </a:pPr>
            <a:r>
              <a:rPr lang="it-IT" sz="1200" dirty="0" smtClean="0"/>
              <a:t>4 mesi di </a:t>
            </a:r>
            <a:r>
              <a:rPr lang="it-IT" sz="1200" dirty="0"/>
              <a:t>media </a:t>
            </a:r>
            <a:r>
              <a:rPr lang="it-IT" sz="1200" dirty="0" smtClean="0"/>
              <a:t>stagione (</a:t>
            </a:r>
            <a:r>
              <a:rPr lang="it-IT" sz="1200" dirty="0" err="1" smtClean="0"/>
              <a:t>dic</a:t>
            </a:r>
            <a:r>
              <a:rPr lang="it-IT" sz="1200" dirty="0" smtClean="0"/>
              <a:t>. ‘13, mar. ‘14, </a:t>
            </a:r>
            <a:r>
              <a:rPr lang="it-IT" sz="1200" dirty="0" err="1" smtClean="0"/>
              <a:t>mag</a:t>
            </a:r>
            <a:r>
              <a:rPr lang="it-IT" sz="1200" dirty="0" smtClean="0"/>
              <a:t>. ‘14, </a:t>
            </a:r>
            <a:r>
              <a:rPr lang="it-IT" sz="1200" dirty="0" err="1" smtClean="0"/>
              <a:t>lug</a:t>
            </a:r>
            <a:r>
              <a:rPr lang="it-IT" sz="1200" dirty="0" smtClean="0"/>
              <a:t>. ‘14);</a:t>
            </a:r>
            <a:endParaRPr lang="it-IT" sz="1200" dirty="0"/>
          </a:p>
          <a:p>
            <a:pPr marL="171450" indent="-171450">
              <a:buFontTx/>
              <a:buChar char="-"/>
            </a:pPr>
            <a:endParaRPr lang="it-IT" sz="1200" dirty="0" smtClean="0"/>
          </a:p>
          <a:p>
            <a:endParaRPr lang="it-IT" sz="1200" b="1" dirty="0" smtClean="0"/>
          </a:p>
          <a:p>
            <a:r>
              <a:rPr lang="it-IT" sz="1200" b="1" dirty="0" smtClean="0"/>
              <a:t>Calcolo della spesa media per l’alloggio:</a:t>
            </a:r>
            <a:endParaRPr lang="it-IT" sz="1200" dirty="0" smtClean="0"/>
          </a:p>
          <a:p>
            <a:pPr algn="just"/>
            <a:r>
              <a:rPr lang="it-IT" sz="1200" dirty="0" smtClean="0"/>
              <a:t>-   sulla base della % di coloro che ha dichiarato di essere venuto appositamente per il MUSE;</a:t>
            </a:r>
          </a:p>
          <a:p>
            <a:pPr algn="just"/>
            <a:r>
              <a:rPr lang="it-IT" sz="1200" dirty="0" smtClean="0"/>
              <a:t>- sulla base della permanenza (pacchetti </a:t>
            </a:r>
            <a:r>
              <a:rPr lang="it-IT" sz="1200" dirty="0"/>
              <a:t>di </a:t>
            </a:r>
            <a:r>
              <a:rPr lang="it-IT" sz="1200" dirty="0" smtClean="0"/>
              <a:t>offerta per soggiorni superiori ad una settimana);</a:t>
            </a:r>
          </a:p>
          <a:p>
            <a:pPr algn="just"/>
            <a:r>
              <a:rPr lang="it-IT" sz="1200" dirty="0" smtClean="0"/>
              <a:t>- </a:t>
            </a:r>
            <a:r>
              <a:rPr lang="it-IT" sz="1200" dirty="0"/>
              <a:t> </a:t>
            </a:r>
            <a:r>
              <a:rPr lang="it-IT" sz="1200" dirty="0" smtClean="0"/>
              <a:t>sulla base del numero dei componenti della famiglia (pacchetti e agevolazioni per famiglie con figli);</a:t>
            </a:r>
          </a:p>
          <a:p>
            <a:pPr algn="just"/>
            <a:r>
              <a:rPr lang="it-IT" sz="1200" dirty="0" smtClean="0"/>
              <a:t>-  ipotizzando la spesa media per una notte, due notti, una settimana e dieci giorni a seconda del </a:t>
            </a:r>
            <a:r>
              <a:rPr lang="it-IT" sz="1200" dirty="0"/>
              <a:t>tipo di alloggio (Hotel, B&amp;B, </a:t>
            </a:r>
            <a:r>
              <a:rPr lang="it-IT" sz="1200" dirty="0" smtClean="0"/>
              <a:t>appartamento </a:t>
            </a:r>
            <a:r>
              <a:rPr lang="it-IT" sz="1200" dirty="0"/>
              <a:t>in affitto, </a:t>
            </a:r>
            <a:r>
              <a:rPr lang="it-IT" sz="1200" dirty="0" smtClean="0"/>
              <a:t>campeggio</a:t>
            </a:r>
            <a:r>
              <a:rPr lang="it-IT" sz="1200" dirty="0"/>
              <a:t>, </a:t>
            </a:r>
            <a:r>
              <a:rPr lang="it-IT" sz="1200" dirty="0" smtClean="0"/>
              <a:t>casa </a:t>
            </a:r>
            <a:r>
              <a:rPr lang="it-IT" sz="1200" dirty="0"/>
              <a:t>privata, </a:t>
            </a:r>
            <a:r>
              <a:rPr lang="it-IT" sz="1200" dirty="0" smtClean="0"/>
              <a:t>ostello) e della stagionalità (alta o bassa stagione);</a:t>
            </a:r>
            <a:endParaRPr lang="it-IT" sz="1200" dirty="0"/>
          </a:p>
          <a:p>
            <a:endParaRPr lang="it-IT" sz="1200" dirty="0" smtClean="0"/>
          </a:p>
          <a:p>
            <a:pPr lvl="0"/>
            <a:endParaRPr lang="it-IT" sz="1200" dirty="0" smtClean="0"/>
          </a:p>
          <a:p>
            <a:endParaRPr lang="it-IT" sz="1200" dirty="0" smtClean="0"/>
          </a:p>
          <a:p>
            <a:r>
              <a:rPr lang="it-IT" sz="1200" b="1" dirty="0" smtClean="0"/>
              <a:t> </a:t>
            </a:r>
          </a:p>
          <a:p>
            <a:endParaRPr lang="it-IT" sz="1200" dirty="0" smtClean="0"/>
          </a:p>
          <a:p>
            <a:pPr marL="171450" indent="-171450">
              <a:buFontTx/>
              <a:buChar char="-"/>
            </a:pPr>
            <a:endParaRPr lang="it-IT" sz="1200" dirty="0"/>
          </a:p>
          <a:p>
            <a:pPr marL="171450" indent="-171450">
              <a:buFontTx/>
              <a:buChar char="-"/>
            </a:pPr>
            <a:endParaRPr lang="it-IT" sz="1200" dirty="0" smtClean="0"/>
          </a:p>
          <a:p>
            <a:endParaRPr lang="it-IT" sz="1200" dirty="0" smtClean="0"/>
          </a:p>
          <a:p>
            <a:pPr marL="171450" indent="-171450">
              <a:buFontTx/>
              <a:buChar char="-"/>
            </a:pPr>
            <a:endParaRPr lang="it-IT" sz="1200" dirty="0"/>
          </a:p>
          <a:p>
            <a:endParaRPr lang="it-IT" sz="1200" dirty="0" smtClean="0"/>
          </a:p>
          <a:p>
            <a:endParaRPr lang="it-IT" sz="1400" b="1" dirty="0"/>
          </a:p>
          <a:p>
            <a:endParaRPr lang="it-IT" sz="1400" b="1" dirty="0" smtClean="0"/>
          </a:p>
          <a:p>
            <a:endParaRPr lang="it-IT" sz="1200" b="1" dirty="0"/>
          </a:p>
          <a:p>
            <a:endParaRPr lang="it-IT" sz="1200" b="1" dirty="0" smtClean="0"/>
          </a:p>
          <a:p>
            <a:endParaRPr lang="it-IT" sz="1200" b="1" dirty="0"/>
          </a:p>
          <a:p>
            <a:endParaRPr lang="it-IT" sz="1200" dirty="0"/>
          </a:p>
          <a:p>
            <a:endParaRPr lang="it-IT" sz="1200" dirty="0"/>
          </a:p>
          <a:p>
            <a:endParaRPr lang="it-IT" sz="1200" dirty="0" smtClean="0"/>
          </a:p>
          <a:p>
            <a:endParaRPr lang="it-IT" sz="1200" dirty="0"/>
          </a:p>
          <a:p>
            <a:endParaRPr lang="it-IT" sz="1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74189" y="77869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  <a:endParaRPr lang="it-IT" b="1" dirty="0">
              <a:latin typeface="Helvetica" pitchFamily="34" charset="0"/>
              <a:ea typeface="+mj-ea"/>
              <a:cs typeface="Arial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009541" y="137571"/>
            <a:ext cx="31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Helvetica" pitchFamily="34" charset="0"/>
                <a:ea typeface="+mj-ea"/>
                <a:cs typeface="Arial"/>
              </a:rPr>
              <a:t>        Modalità di calcolo</a:t>
            </a:r>
            <a:endParaRPr lang="it-IT" dirty="0">
              <a:latin typeface="Helvetica" pitchFamily="34" charset="0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37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01029" y="395752"/>
            <a:ext cx="7772400" cy="1091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>
                <a:latin typeface="Helvetica" pitchFamily="34" charset="0"/>
                <a:cs typeface="Arial"/>
              </a:rPr>
              <a:t>  </a:t>
            </a:r>
            <a:endParaRPr lang="it-IT" b="1" dirty="0">
              <a:latin typeface="Helvetica" pitchFamily="34" charset="0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99592" y="1340768"/>
            <a:ext cx="3906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931202" y="1148028"/>
            <a:ext cx="7242227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it-IT" sz="1200" dirty="0" smtClean="0"/>
          </a:p>
          <a:p>
            <a:r>
              <a:rPr lang="it-IT" sz="1200" b="1" dirty="0" smtClean="0"/>
              <a:t>Calcolo della spesa media per il trasporto:</a:t>
            </a:r>
          </a:p>
          <a:p>
            <a:pPr algn="just"/>
            <a:r>
              <a:rPr lang="it-IT" sz="1200" dirty="0" smtClean="0"/>
              <a:t>-   sulla base della % di coloro che dichiara di essere venuto appositamente per il MUSE;</a:t>
            </a:r>
          </a:p>
          <a:p>
            <a:pPr marL="171450" indent="-171450" algn="just">
              <a:buFontTx/>
              <a:buChar char="-"/>
            </a:pPr>
            <a:r>
              <a:rPr lang="it-IT" sz="1200" dirty="0" smtClean="0"/>
              <a:t>sulla base della % di macchine che ha utilizzato l’A22;</a:t>
            </a:r>
          </a:p>
          <a:p>
            <a:pPr marL="171450" indent="-171450" algn="just">
              <a:buFontTx/>
              <a:buChar char="-"/>
            </a:pPr>
            <a:r>
              <a:rPr lang="it-IT" sz="1200" dirty="0"/>
              <a:t>i</a:t>
            </a:r>
            <a:r>
              <a:rPr lang="it-IT" sz="1200" dirty="0" smtClean="0"/>
              <a:t>potizzando una spesa media di 7 € per il pedaggio della A22;</a:t>
            </a:r>
          </a:p>
          <a:p>
            <a:pPr marL="171450" indent="-171450" algn="just">
              <a:buFontTx/>
              <a:buChar char="-"/>
            </a:pPr>
            <a:r>
              <a:rPr lang="it-IT" sz="1200" dirty="0"/>
              <a:t>s</a:t>
            </a:r>
            <a:r>
              <a:rPr lang="it-IT" sz="1200" dirty="0" smtClean="0"/>
              <a:t>ulla base della % di macchine che ha fatto benzina in Trentino;</a:t>
            </a:r>
          </a:p>
          <a:p>
            <a:pPr marL="171450" indent="-171450" algn="just">
              <a:buFontTx/>
              <a:buChar char="-"/>
            </a:pPr>
            <a:r>
              <a:rPr lang="it-IT" sz="1200" dirty="0"/>
              <a:t>i</a:t>
            </a:r>
            <a:r>
              <a:rPr lang="it-IT" sz="1200" dirty="0" smtClean="0"/>
              <a:t>potizzando una spesa media di 20 € per la benzina;</a:t>
            </a:r>
          </a:p>
          <a:p>
            <a:pPr marL="171450" indent="-171450" algn="just">
              <a:buFontTx/>
              <a:buChar char="-"/>
            </a:pPr>
            <a:r>
              <a:rPr lang="it-IT" sz="1200" dirty="0"/>
              <a:t>s</a:t>
            </a:r>
            <a:r>
              <a:rPr lang="it-IT" sz="1200" dirty="0" smtClean="0"/>
              <a:t>ulla base del numero di studenti trentini che ha utilizzato un mezzo pubblico per venire al MUSE;</a:t>
            </a:r>
          </a:p>
          <a:p>
            <a:pPr marL="171450" indent="-171450" algn="just">
              <a:buFontTx/>
              <a:buChar char="-"/>
            </a:pPr>
            <a:r>
              <a:rPr lang="it-IT" sz="1200" dirty="0"/>
              <a:t>i</a:t>
            </a:r>
            <a:r>
              <a:rPr lang="it-IT" sz="1200" dirty="0" smtClean="0"/>
              <a:t>potizzando una spesa media di 5€ per il trasporto extraurbano;</a:t>
            </a:r>
          </a:p>
          <a:p>
            <a:pPr algn="just"/>
            <a:endParaRPr lang="it-IT" sz="1200" dirty="0"/>
          </a:p>
          <a:p>
            <a:pPr algn="just"/>
            <a:endParaRPr lang="it-IT" sz="1200" b="1" dirty="0" smtClean="0"/>
          </a:p>
          <a:p>
            <a:pPr algn="just"/>
            <a:endParaRPr lang="it-IT" sz="1200" b="1" dirty="0" smtClean="0"/>
          </a:p>
          <a:p>
            <a:pPr algn="just"/>
            <a:r>
              <a:rPr lang="it-IT" sz="1200" b="1" dirty="0" smtClean="0"/>
              <a:t>Calcolo della spesa media per shopping e ristorazione:</a:t>
            </a:r>
          </a:p>
          <a:p>
            <a:pPr algn="just"/>
            <a:r>
              <a:rPr lang="it-IT" sz="1200" dirty="0"/>
              <a:t>- </a:t>
            </a:r>
            <a:r>
              <a:rPr lang="it-IT" sz="1200" dirty="0" smtClean="0"/>
              <a:t>  sulla </a:t>
            </a:r>
            <a:r>
              <a:rPr lang="it-IT" sz="1200" dirty="0"/>
              <a:t>base della % di coloro che dichiara di </a:t>
            </a:r>
            <a:r>
              <a:rPr lang="it-IT" sz="1200" dirty="0" smtClean="0"/>
              <a:t>essere venuto appositamente </a:t>
            </a:r>
            <a:r>
              <a:rPr lang="it-IT" sz="1200" dirty="0"/>
              <a:t>per il </a:t>
            </a:r>
            <a:r>
              <a:rPr lang="it-IT" sz="1200" dirty="0" smtClean="0"/>
              <a:t>MUSE;</a:t>
            </a:r>
            <a:endParaRPr lang="it-IT" sz="1200" b="1" dirty="0" smtClean="0"/>
          </a:p>
          <a:p>
            <a:pPr marL="171450" indent="-171450" algn="just">
              <a:buFontTx/>
              <a:buChar char="-"/>
            </a:pPr>
            <a:r>
              <a:rPr lang="it-IT" sz="1200" dirty="0"/>
              <a:t>s</a:t>
            </a:r>
            <a:r>
              <a:rPr lang="it-IT" sz="1200" dirty="0" smtClean="0"/>
              <a:t>ulla base della % di visitatori che ha affermato di voler pranzare/ cenare in zona;</a:t>
            </a:r>
          </a:p>
          <a:p>
            <a:pPr marL="171450" indent="-171450" algn="just">
              <a:buFontTx/>
              <a:buChar char="-"/>
            </a:pPr>
            <a:r>
              <a:rPr lang="it-IT" sz="1200" dirty="0"/>
              <a:t>i</a:t>
            </a:r>
            <a:r>
              <a:rPr lang="it-IT" sz="1200" dirty="0" smtClean="0"/>
              <a:t>potizzando una spesa media di 15 € per un pranzo/una cena;</a:t>
            </a:r>
          </a:p>
          <a:p>
            <a:pPr marL="171450" indent="-171450" algn="just">
              <a:buFontTx/>
              <a:buChar char="-"/>
            </a:pPr>
            <a:r>
              <a:rPr lang="it-IT" sz="1200" dirty="0"/>
              <a:t>s</a:t>
            </a:r>
            <a:r>
              <a:rPr lang="it-IT" sz="1200" dirty="0" smtClean="0"/>
              <a:t>ulla base della % di visitatori che ha affermato di aver intenzione di fare acquisti in città*;</a:t>
            </a:r>
          </a:p>
          <a:p>
            <a:pPr marL="171450" indent="-171450" algn="just">
              <a:buFontTx/>
              <a:buChar char="-"/>
            </a:pPr>
            <a:r>
              <a:rPr lang="it-IT" sz="1200" dirty="0"/>
              <a:t>i</a:t>
            </a:r>
            <a:r>
              <a:rPr lang="it-IT" sz="1200" dirty="0" smtClean="0"/>
              <a:t>potizzando una spesa media di 18 € per lo shopping in centro;</a:t>
            </a:r>
          </a:p>
          <a:p>
            <a:pPr marL="171450" indent="-171450" algn="just">
              <a:buFontTx/>
              <a:buChar char="-"/>
            </a:pPr>
            <a:r>
              <a:rPr lang="it-IT" sz="1200" dirty="0"/>
              <a:t>s</a:t>
            </a:r>
            <a:r>
              <a:rPr lang="it-IT" sz="1200" dirty="0" smtClean="0"/>
              <a:t>ulla base della % di coloro che ha affermato di voler visitare i dintorni di Trento;</a:t>
            </a:r>
          </a:p>
          <a:p>
            <a:pPr marL="171450" indent="-171450" algn="just">
              <a:buFontTx/>
              <a:buChar char="-"/>
            </a:pPr>
            <a:r>
              <a:rPr lang="it-IT" sz="1200" dirty="0"/>
              <a:t>i</a:t>
            </a:r>
            <a:r>
              <a:rPr lang="it-IT" sz="1200" dirty="0" smtClean="0"/>
              <a:t>potizzando una spesa media di 5€ per la visita del territorio;</a:t>
            </a:r>
          </a:p>
          <a:p>
            <a:pPr marL="171450" indent="-171450" algn="just">
              <a:buFontTx/>
              <a:buChar char="-"/>
            </a:pPr>
            <a:endParaRPr lang="it-IT" sz="1200" dirty="0"/>
          </a:p>
          <a:p>
            <a:pPr algn="just"/>
            <a:r>
              <a:rPr lang="it-IT" sz="1200" dirty="0" smtClean="0"/>
              <a:t>*non si è tenuto conto di coloro che dichiarano di voler fare acquisti al MUSE Shop o di voler fare una pausa al MUSE </a:t>
            </a:r>
            <a:r>
              <a:rPr lang="it-IT" sz="1200" dirty="0" err="1" smtClean="0"/>
              <a:t>Café</a:t>
            </a:r>
            <a:endParaRPr lang="it-IT" sz="1200" dirty="0" smtClean="0"/>
          </a:p>
          <a:p>
            <a:pPr algn="just"/>
            <a:endParaRPr lang="it-IT" sz="1200" dirty="0" smtClean="0"/>
          </a:p>
          <a:p>
            <a:pPr algn="just"/>
            <a:r>
              <a:rPr lang="it-IT" sz="1200" b="1" dirty="0" smtClean="0"/>
              <a:t> </a:t>
            </a:r>
          </a:p>
          <a:p>
            <a:endParaRPr lang="it-IT" sz="1200" dirty="0" smtClean="0"/>
          </a:p>
          <a:p>
            <a:pPr marL="171450" indent="-171450">
              <a:buFontTx/>
              <a:buChar char="-"/>
            </a:pPr>
            <a:endParaRPr lang="it-IT" sz="1200" dirty="0"/>
          </a:p>
          <a:p>
            <a:pPr marL="171450" indent="-171450">
              <a:buFontTx/>
              <a:buChar char="-"/>
            </a:pPr>
            <a:endParaRPr lang="it-IT" sz="1200" dirty="0" smtClean="0"/>
          </a:p>
          <a:p>
            <a:endParaRPr lang="it-IT" sz="1200" dirty="0" smtClean="0"/>
          </a:p>
          <a:p>
            <a:pPr marL="171450" indent="-171450">
              <a:buFontTx/>
              <a:buChar char="-"/>
            </a:pPr>
            <a:endParaRPr lang="it-IT" sz="1200" dirty="0"/>
          </a:p>
          <a:p>
            <a:endParaRPr lang="it-IT" sz="1200" dirty="0" smtClean="0"/>
          </a:p>
          <a:p>
            <a:endParaRPr lang="it-IT" sz="1400" b="1" dirty="0"/>
          </a:p>
          <a:p>
            <a:endParaRPr lang="it-IT" sz="1400" b="1" dirty="0" smtClean="0"/>
          </a:p>
          <a:p>
            <a:endParaRPr lang="it-IT" sz="1200" b="1" dirty="0"/>
          </a:p>
          <a:p>
            <a:endParaRPr lang="it-IT" sz="1200" b="1" dirty="0" smtClean="0"/>
          </a:p>
          <a:p>
            <a:endParaRPr lang="it-IT" sz="1200" b="1" dirty="0"/>
          </a:p>
          <a:p>
            <a:endParaRPr lang="it-IT" sz="1200" dirty="0"/>
          </a:p>
          <a:p>
            <a:endParaRPr lang="it-IT" sz="1200" dirty="0"/>
          </a:p>
          <a:p>
            <a:endParaRPr lang="it-IT" sz="1200" dirty="0" smtClean="0"/>
          </a:p>
          <a:p>
            <a:endParaRPr lang="it-IT" sz="1200" dirty="0"/>
          </a:p>
          <a:p>
            <a:endParaRPr lang="it-IT" sz="1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74189" y="77869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  <a:endParaRPr lang="it-IT" b="1" dirty="0">
              <a:latin typeface="Helvetica" pitchFamily="34" charset="0"/>
              <a:ea typeface="+mj-ea"/>
              <a:cs typeface="Arial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009541" y="137571"/>
            <a:ext cx="31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Helvetica" pitchFamily="34" charset="0"/>
                <a:ea typeface="+mj-ea"/>
                <a:cs typeface="Arial"/>
              </a:rPr>
              <a:t>        Modalità di calcolo</a:t>
            </a:r>
            <a:endParaRPr lang="it-IT" dirty="0">
              <a:latin typeface="Helvetica" pitchFamily="34" charset="0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966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4869160"/>
            <a:ext cx="6400800" cy="1752600"/>
          </a:xfrm>
        </p:spPr>
        <p:txBody>
          <a:bodyPr>
            <a:normAutofit/>
          </a:bodyPr>
          <a:lstStyle/>
          <a:p>
            <a:r>
              <a:rPr lang="it-IT" sz="1800" dirty="0" smtClean="0"/>
              <a:t>                                             </a:t>
            </a:r>
          </a:p>
          <a:p>
            <a:r>
              <a:rPr lang="it-IT" sz="1800" dirty="0" smtClean="0"/>
              <a:t>              </a:t>
            </a:r>
            <a:endParaRPr lang="it-IT" sz="18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5279" y="6282099"/>
            <a:ext cx="1296144" cy="565463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4860032" y="4175112"/>
            <a:ext cx="3313355" cy="1702160"/>
          </a:xfrm>
        </p:spPr>
        <p:txBody>
          <a:bodyPr>
            <a:normAutofit/>
          </a:bodyPr>
          <a:lstStyle/>
          <a:p>
            <a:pPr marL="0" indent="0"/>
            <a:r>
              <a:rPr lang="it-IT" sz="4400" dirty="0">
                <a:solidFill>
                  <a:srgbClr val="434343"/>
                </a:solidFill>
                <a:latin typeface="Helvetica" pitchFamily="34" charset="0"/>
                <a:cs typeface="Arial"/>
              </a:rPr>
              <a:t>Grazie per l’attenzione!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06"/>
          <a:stretch/>
        </p:blipFill>
        <p:spPr>
          <a:xfrm>
            <a:off x="899592" y="1124744"/>
            <a:ext cx="4980781" cy="308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352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01029" y="395752"/>
            <a:ext cx="7772400" cy="1091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>
                <a:latin typeface="Helvetica" pitchFamily="34" charset="0"/>
                <a:cs typeface="Arial"/>
              </a:rPr>
              <a:t>  </a:t>
            </a:r>
            <a:endParaRPr lang="it-IT" b="1" dirty="0">
              <a:latin typeface="Helvetica" pitchFamily="34" charset="0"/>
              <a:cs typeface="Arial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5777240"/>
            <a:ext cx="1512168" cy="65970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391053"/>
            <a:ext cx="2038635" cy="73352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080758"/>
            <a:ext cx="5706272" cy="469648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814569" y="126938"/>
            <a:ext cx="335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Helvetica" pitchFamily="34" charset="0"/>
                <a:ea typeface="+mj-ea"/>
                <a:cs typeface="Arial"/>
              </a:rPr>
              <a:t>Cento pagelle per cento musei</a:t>
            </a:r>
            <a:endParaRPr lang="it-IT" dirty="0">
              <a:latin typeface="Helvetica" pitchFamily="34" charset="0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4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01029" y="395752"/>
            <a:ext cx="7772400" cy="1091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>
                <a:latin typeface="Helvetica" pitchFamily="34" charset="0"/>
                <a:cs typeface="Arial"/>
              </a:rPr>
              <a:t>  </a:t>
            </a:r>
            <a:endParaRPr lang="it-IT" b="1" dirty="0">
              <a:latin typeface="Helvetica" pitchFamily="34" charset="0"/>
              <a:cs typeface="Arial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5815202"/>
            <a:ext cx="1448404" cy="63188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864"/>
          <a:stretch/>
        </p:blipFill>
        <p:spPr>
          <a:xfrm>
            <a:off x="1259632" y="1213772"/>
            <a:ext cx="5715798" cy="496207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6043" y="395752"/>
            <a:ext cx="2038635" cy="73352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814569" y="126938"/>
            <a:ext cx="335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Helvetica" pitchFamily="34" charset="0"/>
                <a:ea typeface="+mj-ea"/>
                <a:cs typeface="Arial"/>
              </a:rPr>
              <a:t>Cento pagelle per cento musei</a:t>
            </a:r>
            <a:endParaRPr lang="it-IT" dirty="0">
              <a:latin typeface="Helvetica" pitchFamily="34" charset="0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955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01029" y="395752"/>
            <a:ext cx="7772400" cy="1091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>
                <a:latin typeface="Helvetica" pitchFamily="34" charset="0"/>
                <a:cs typeface="Arial"/>
              </a:rPr>
              <a:t>  </a:t>
            </a:r>
            <a:endParaRPr lang="it-IT" b="1" dirty="0">
              <a:latin typeface="Helvetica" pitchFamily="34" charset="0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99592" y="1340768"/>
            <a:ext cx="3906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83568" y="994519"/>
            <a:ext cx="76328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Helvetica" pitchFamily="34" charset="0"/>
                <a:ea typeface="+mj-ea"/>
                <a:cs typeface="Arial"/>
              </a:rPr>
              <a:t>Ingressi al MUSE</a:t>
            </a:r>
          </a:p>
          <a:p>
            <a:pPr algn="ctr"/>
            <a:r>
              <a:rPr lang="it-IT" sz="1500" b="1" dirty="0" smtClean="0">
                <a:latin typeface="Helvetica" pitchFamily="34" charset="0"/>
                <a:ea typeface="+mj-ea"/>
                <a:cs typeface="Arial"/>
              </a:rPr>
              <a:t> (dal 29.07.13)</a:t>
            </a:r>
            <a:endParaRPr lang="it-IT" sz="1500" b="1" dirty="0">
              <a:latin typeface="Helvetica" pitchFamily="34" charset="0"/>
              <a:ea typeface="+mj-ea"/>
              <a:cs typeface="Arial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5805264"/>
            <a:ext cx="1512168" cy="65970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891633" y="116632"/>
            <a:ext cx="31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Helvetica" pitchFamily="34" charset="0"/>
                <a:ea typeface="+mj-ea"/>
                <a:cs typeface="Arial"/>
              </a:rPr>
              <a:t>Dati aggiornati al 16.11.2014</a:t>
            </a:r>
            <a:endParaRPr lang="it-IT" dirty="0">
              <a:latin typeface="Helvetica" pitchFamily="34" charset="0"/>
              <a:ea typeface="+mj-ea"/>
              <a:cs typeface="Arial"/>
            </a:endParaRP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3541199"/>
              </p:ext>
            </p:extLst>
          </p:nvPr>
        </p:nvGraphicFramePr>
        <p:xfrm>
          <a:off x="1835697" y="1976864"/>
          <a:ext cx="5544615" cy="24722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  <a:reflection blurRad="6350" endPos="55000" dir="5400000" sy="-100000" algn="bl" rotWithShape="0"/>
                </a:effectLst>
                <a:tableStyleId>{3B4B98B0-60AC-42C2-AFA5-B58CD77FA1E5}</a:tableStyleId>
              </a:tblPr>
              <a:tblGrid>
                <a:gridCol w="2304323"/>
                <a:gridCol w="1620146"/>
                <a:gridCol w="1620146"/>
              </a:tblGrid>
              <a:tr h="732056">
                <a:tc>
                  <a:txBody>
                    <a:bodyPr/>
                    <a:lstStyle/>
                    <a:p>
                      <a:endParaRPr lang="it-IT" sz="1200" dirty="0" smtClean="0"/>
                    </a:p>
                    <a:p>
                      <a:r>
                        <a:rPr lang="it-IT" sz="1200" dirty="0" smtClean="0"/>
                        <a:t>Descrizione</a:t>
                      </a:r>
                      <a:endParaRPr lang="it-IT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 smtClean="0"/>
                    </a:p>
                    <a:p>
                      <a:pPr algn="ctr"/>
                      <a:r>
                        <a:rPr lang="it-IT" sz="1200" dirty="0" smtClean="0"/>
                        <a:t>N. Visitatori al 31.07.14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 smtClean="0"/>
                    </a:p>
                    <a:p>
                      <a:pPr algn="ctr"/>
                      <a:r>
                        <a:rPr lang="it-IT" sz="1200" dirty="0" smtClean="0"/>
                        <a:t>N.</a:t>
                      </a:r>
                      <a:r>
                        <a:rPr lang="it-IT" sz="1200" baseline="0" dirty="0" smtClean="0"/>
                        <a:t> Visitatori</a:t>
                      </a:r>
                    </a:p>
                    <a:p>
                      <a:pPr algn="ctr"/>
                      <a:r>
                        <a:rPr lang="it-IT" sz="1200" baseline="0" dirty="0" smtClean="0"/>
                        <a:t>al 16.11.14</a:t>
                      </a:r>
                      <a:endParaRPr lang="it-IT" sz="1200" dirty="0"/>
                    </a:p>
                  </a:txBody>
                  <a:tcPr/>
                </a:tc>
              </a:tr>
              <a:tr h="418872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N.</a:t>
                      </a:r>
                      <a:r>
                        <a:rPr lang="it-IT" sz="1200" baseline="0" dirty="0" smtClean="0"/>
                        <a:t> V</a:t>
                      </a:r>
                      <a:r>
                        <a:rPr lang="it-IT" sz="1200" dirty="0" smtClean="0"/>
                        <a:t>isitatori</a:t>
                      </a:r>
                      <a:r>
                        <a:rPr lang="it-IT" sz="1200" baseline="0" dirty="0" smtClean="0"/>
                        <a:t> totali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555.233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702.685</a:t>
                      </a:r>
                      <a:endParaRPr lang="it-IT" sz="1200" b="1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N. Studenti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122.662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134.897</a:t>
                      </a:r>
                      <a:endParaRPr lang="it-IT" sz="1200" b="1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N. Partecipanti visite di gruppo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30.979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39.011</a:t>
                      </a:r>
                      <a:endParaRPr lang="it-IT" sz="1200" b="1" dirty="0"/>
                    </a:p>
                  </a:txBody>
                  <a:tcPr/>
                </a:tc>
              </a:tr>
              <a:tr h="154816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N. Partecipanti visite guidate</a:t>
                      </a:r>
                      <a:r>
                        <a:rPr lang="it-IT" sz="1200" baseline="0" dirty="0" smtClean="0"/>
                        <a:t> da programma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9.148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16.414</a:t>
                      </a:r>
                      <a:endParaRPr lang="it-IT" sz="12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138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01029" y="395752"/>
            <a:ext cx="7772400" cy="1091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>
                <a:latin typeface="Helvetica" pitchFamily="34" charset="0"/>
                <a:cs typeface="Arial"/>
              </a:rPr>
              <a:t>  </a:t>
            </a:r>
            <a:endParaRPr lang="it-IT" b="1" dirty="0">
              <a:latin typeface="Helvetica" pitchFamily="34" charset="0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99592" y="1281712"/>
            <a:ext cx="3906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75494" y="764704"/>
            <a:ext cx="76328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Helvetica" pitchFamily="34" charset="0"/>
                <a:ea typeface="+mj-ea"/>
                <a:cs typeface="Arial"/>
              </a:rPr>
              <a:t>Ingressi Rete MUSE  </a:t>
            </a:r>
          </a:p>
          <a:p>
            <a:pPr algn="ctr"/>
            <a:r>
              <a:rPr lang="it-IT" sz="1400" b="1" dirty="0" smtClean="0">
                <a:latin typeface="Helvetica" pitchFamily="34" charset="0"/>
                <a:ea typeface="+mj-ea"/>
                <a:cs typeface="Arial"/>
              </a:rPr>
              <a:t>(dal 29.07.2013  al 16.11.2014)</a:t>
            </a:r>
            <a:endParaRPr lang="it-IT" sz="1400" b="1" dirty="0">
              <a:latin typeface="Helvetica" pitchFamily="34" charset="0"/>
              <a:ea typeface="+mj-ea"/>
              <a:cs typeface="Arial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5805264"/>
            <a:ext cx="1519833" cy="66305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891633" y="116632"/>
            <a:ext cx="31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Helvetica" pitchFamily="34" charset="0"/>
                <a:ea typeface="+mj-ea"/>
                <a:cs typeface="Arial"/>
              </a:rPr>
              <a:t>Dati aggiornati al 16.11.2014</a:t>
            </a:r>
            <a:endParaRPr lang="it-IT" dirty="0">
              <a:latin typeface="Helvetica" pitchFamily="34" charset="0"/>
              <a:ea typeface="+mj-ea"/>
              <a:cs typeface="Arial"/>
            </a:endParaRPr>
          </a:p>
        </p:txBody>
      </p:sp>
      <p:cxnSp>
        <p:nvCxnSpPr>
          <p:cNvPr id="16" name="Connettore 1 15"/>
          <p:cNvCxnSpPr/>
          <p:nvPr/>
        </p:nvCxnSpPr>
        <p:spPr>
          <a:xfrm>
            <a:off x="3419872" y="530120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1"/>
          <p:cNvSpPr txBox="1"/>
          <p:nvPr/>
        </p:nvSpPr>
        <p:spPr>
          <a:xfrm>
            <a:off x="4932040" y="2708920"/>
            <a:ext cx="616471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it-IT" sz="1000" dirty="0"/>
          </a:p>
        </p:txBody>
      </p:sp>
      <p:sp>
        <p:nvSpPr>
          <p:cNvPr id="24" name="CasellaDiTesto 1"/>
          <p:cNvSpPr txBox="1"/>
          <p:nvPr/>
        </p:nvSpPr>
        <p:spPr>
          <a:xfrm>
            <a:off x="4891633" y="2270974"/>
            <a:ext cx="616471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it-IT" sz="1000" dirty="0"/>
          </a:p>
        </p:txBody>
      </p:sp>
      <p:sp>
        <p:nvSpPr>
          <p:cNvPr id="25" name="CasellaDiTesto 1"/>
          <p:cNvSpPr txBox="1"/>
          <p:nvPr/>
        </p:nvSpPr>
        <p:spPr>
          <a:xfrm>
            <a:off x="4932040" y="2060848"/>
            <a:ext cx="616471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it-IT" sz="1000" dirty="0"/>
          </a:p>
        </p:txBody>
      </p:sp>
      <p:graphicFrame>
        <p:nvGraphicFramePr>
          <p:cNvPr id="13" name="Gra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6813610"/>
              </p:ext>
            </p:extLst>
          </p:nvPr>
        </p:nvGraphicFramePr>
        <p:xfrm>
          <a:off x="1152148" y="1487126"/>
          <a:ext cx="7032277" cy="4174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331640" y="5183614"/>
            <a:ext cx="65205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 smtClean="0"/>
              <a:t>TOTALE  </a:t>
            </a:r>
            <a:r>
              <a:rPr lang="it-IT" sz="1100" b="1" dirty="0" smtClean="0"/>
              <a:t>                                                                                        </a:t>
            </a:r>
            <a:r>
              <a:rPr lang="it-IT" sz="1050" b="1" dirty="0" smtClean="0"/>
              <a:t>820.889 </a:t>
            </a:r>
            <a:r>
              <a:rPr lang="it-IT" sz="1100" b="1" dirty="0" smtClean="0"/>
              <a:t>                                                                                          </a:t>
            </a:r>
            <a:endParaRPr lang="it-IT" sz="1100" b="1" dirty="0"/>
          </a:p>
        </p:txBody>
      </p:sp>
      <p:cxnSp>
        <p:nvCxnSpPr>
          <p:cNvPr id="6" name="Connettore 1 5"/>
          <p:cNvCxnSpPr/>
          <p:nvPr/>
        </p:nvCxnSpPr>
        <p:spPr>
          <a:xfrm>
            <a:off x="1291804" y="5445224"/>
            <a:ext cx="65205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5508104" y="2995798"/>
            <a:ext cx="8640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/>
              <a:t>85,6%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xmlns="" val="12342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01029" y="395752"/>
            <a:ext cx="7772400" cy="1091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>
                <a:latin typeface="Helvetica" pitchFamily="34" charset="0"/>
                <a:cs typeface="Arial"/>
              </a:rPr>
              <a:t>  </a:t>
            </a:r>
            <a:endParaRPr lang="it-IT" b="1" dirty="0">
              <a:latin typeface="Helvetica" pitchFamily="34" charset="0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99592" y="1340768"/>
            <a:ext cx="3906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83568" y="1120586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Helvetica" pitchFamily="34" charset="0"/>
                <a:ea typeface="+mj-ea"/>
                <a:cs typeface="Arial"/>
              </a:rPr>
              <a:t>Giorni di maggior affluenza</a:t>
            </a:r>
            <a:endParaRPr lang="it-IT" sz="2000" b="1" dirty="0">
              <a:latin typeface="Helvetica" pitchFamily="34" charset="0"/>
              <a:ea typeface="+mj-ea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891633" y="116632"/>
            <a:ext cx="31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Helvetica" pitchFamily="34" charset="0"/>
                <a:ea typeface="+mj-ea"/>
                <a:cs typeface="Arial"/>
              </a:rPr>
              <a:t>Dati aggiornati al 16.11.2014</a:t>
            </a:r>
            <a:endParaRPr lang="it-IT" dirty="0">
              <a:latin typeface="Helvetica" pitchFamily="34" charset="0"/>
              <a:ea typeface="+mj-ea"/>
              <a:cs typeface="Arial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0254579"/>
              </p:ext>
            </p:extLst>
          </p:nvPr>
        </p:nvGraphicFramePr>
        <p:xfrm>
          <a:off x="1746500" y="1940932"/>
          <a:ext cx="5506983" cy="274117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  <a:reflection blurRad="6350" endPos="55000" dir="5400000" sy="-100000" algn="bl" rotWithShape="0"/>
                </a:effectLst>
                <a:tableStyleId>{3B4B98B0-60AC-42C2-AFA5-B58CD77FA1E5}</a:tableStyleId>
              </a:tblPr>
              <a:tblGrid>
                <a:gridCol w="2079803"/>
                <a:gridCol w="1926726"/>
                <a:gridCol w="1500454"/>
              </a:tblGrid>
              <a:tr h="695980">
                <a:tc>
                  <a:txBody>
                    <a:bodyPr/>
                    <a:lstStyle/>
                    <a:p>
                      <a:pPr algn="ctr"/>
                      <a:endParaRPr lang="it-IT" sz="1200" dirty="0" smtClean="0"/>
                    </a:p>
                    <a:p>
                      <a:pPr algn="l"/>
                      <a:r>
                        <a:rPr lang="it-IT" sz="1200" dirty="0" smtClean="0"/>
                        <a:t>Descrizione</a:t>
                      </a:r>
                      <a:endParaRPr lang="it-IT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 smtClean="0"/>
                    </a:p>
                    <a:p>
                      <a:pPr algn="ctr"/>
                      <a:r>
                        <a:rPr lang="it-IT" sz="1200" dirty="0" smtClean="0"/>
                        <a:t>Data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 smtClean="0"/>
                    </a:p>
                    <a:p>
                      <a:pPr algn="ctr"/>
                      <a:r>
                        <a:rPr lang="it-IT" sz="1200" dirty="0" smtClean="0"/>
                        <a:t>N. visitatori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86375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Domenica</a:t>
                      </a:r>
                      <a:r>
                        <a:rPr lang="it-IT" sz="1200" baseline="0" dirty="0" smtClean="0"/>
                        <a:t> di maggior affluenza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5.01.2014</a:t>
                      </a:r>
                      <a:endParaRPr lang="it-IT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3.325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6375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Sabato</a:t>
                      </a:r>
                      <a:r>
                        <a:rPr lang="it-IT" sz="1200" baseline="0" dirty="0" smtClean="0"/>
                        <a:t> di maggior affluenza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19.07.2014</a:t>
                      </a:r>
                      <a:endParaRPr lang="it-IT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4.000</a:t>
                      </a:r>
                      <a:endParaRPr lang="it-IT" sz="1200" b="1" dirty="0"/>
                    </a:p>
                  </a:txBody>
                  <a:tcPr/>
                </a:tc>
              </a:tr>
              <a:tr h="536221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Weekend di maggior affluenza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4-5.01.2014</a:t>
                      </a:r>
                      <a:endParaRPr lang="it-IT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6.485</a:t>
                      </a:r>
                      <a:endParaRPr lang="it-IT" sz="1200" b="1" dirty="0"/>
                    </a:p>
                  </a:txBody>
                  <a:tcPr/>
                </a:tc>
              </a:tr>
              <a:tr h="536221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Settimana</a:t>
                      </a:r>
                      <a:r>
                        <a:rPr lang="it-IT" sz="1200" baseline="0" dirty="0" smtClean="0"/>
                        <a:t> di maggior affluenza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21-27.04.2014</a:t>
                      </a:r>
                      <a:endParaRPr lang="it-IT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20.021</a:t>
                      </a:r>
                      <a:endParaRPr lang="it-IT" sz="12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5798809"/>
            <a:ext cx="1512168" cy="65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173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01029" y="395752"/>
            <a:ext cx="7772400" cy="1091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>
                <a:latin typeface="Helvetica" pitchFamily="34" charset="0"/>
                <a:cs typeface="Arial"/>
              </a:rPr>
              <a:t>  </a:t>
            </a:r>
            <a:endParaRPr lang="it-IT" b="1" dirty="0">
              <a:latin typeface="Helvetica" pitchFamily="34" charset="0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99592" y="1340768"/>
            <a:ext cx="3906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83568" y="973936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Helvetica" pitchFamily="34" charset="0"/>
                <a:ea typeface="+mj-ea"/>
                <a:cs typeface="Arial"/>
              </a:rPr>
              <a:t>Confronto ingressi mensili 2013 - 2014</a:t>
            </a:r>
            <a:endParaRPr lang="it-IT" sz="2000" b="1" dirty="0">
              <a:latin typeface="Helvetica" pitchFamily="34" charset="0"/>
              <a:ea typeface="+mj-ea"/>
              <a:cs typeface="Arial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5861639"/>
            <a:ext cx="1368152" cy="59687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891633" y="116632"/>
            <a:ext cx="31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Helvetica" pitchFamily="34" charset="0"/>
                <a:ea typeface="+mj-ea"/>
                <a:cs typeface="Arial"/>
              </a:rPr>
              <a:t>Dati aggiornati al 16.11.2014</a:t>
            </a:r>
            <a:endParaRPr lang="it-IT" dirty="0">
              <a:latin typeface="Helvetica" pitchFamily="34" charset="0"/>
              <a:ea typeface="+mj-ea"/>
              <a:cs typeface="Arial"/>
            </a:endParaRP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68174065"/>
              </p:ext>
            </p:extLst>
          </p:nvPr>
        </p:nvGraphicFramePr>
        <p:xfrm>
          <a:off x="1034095" y="1635909"/>
          <a:ext cx="7139334" cy="4169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48491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01029" y="395752"/>
            <a:ext cx="7772400" cy="1091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>
                <a:latin typeface="Helvetica" pitchFamily="34" charset="0"/>
                <a:cs typeface="Arial"/>
              </a:rPr>
              <a:t>  </a:t>
            </a:r>
            <a:endParaRPr lang="it-IT" b="1" dirty="0">
              <a:latin typeface="Helvetica" pitchFamily="34" charset="0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99592" y="1340768"/>
            <a:ext cx="3906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 smtClean="0">
              <a:latin typeface="Helvetica" pitchFamily="34" charset="0"/>
              <a:cs typeface="Arial"/>
            </a:endParaRPr>
          </a:p>
          <a:p>
            <a:pPr algn="just"/>
            <a:endParaRPr lang="it-IT" sz="1200" dirty="0">
              <a:latin typeface="Helvetica" pitchFamily="34" charset="0"/>
              <a:cs typeface="Arial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733256"/>
            <a:ext cx="1584176" cy="69112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891633" y="116632"/>
            <a:ext cx="31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Helvetica" pitchFamily="34" charset="0"/>
                <a:ea typeface="+mj-ea"/>
                <a:cs typeface="Arial"/>
              </a:rPr>
              <a:t>Dati aggiornati al 16.11.2014</a:t>
            </a:r>
            <a:endParaRPr lang="it-IT" dirty="0">
              <a:latin typeface="Helvetica" pitchFamily="34" charset="0"/>
              <a:ea typeface="+mj-ea"/>
              <a:cs typeface="Arial"/>
            </a:endParaRPr>
          </a:p>
        </p:txBody>
      </p:sp>
      <p:graphicFrame>
        <p:nvGraphicFramePr>
          <p:cNvPr id="9" name="Grafic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1625828"/>
              </p:ext>
            </p:extLst>
          </p:nvPr>
        </p:nvGraphicFramePr>
        <p:xfrm>
          <a:off x="1533773" y="1507476"/>
          <a:ext cx="6545014" cy="393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19895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3949</TotalTime>
  <Words>1597</Words>
  <Application>Microsoft Office PowerPoint</Application>
  <PresentationFormat>Presentazione su schermo (4:3)</PresentationFormat>
  <Paragraphs>643</Paragraphs>
  <Slides>29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Austin</vt:lpstr>
      <vt:lpstr>  IL MUSE IN CIFRE   (aggiornamento al 16 novembre 2014)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Grazie per l’attenzione!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Alberta Giovannini</dc:creator>
  <cp:lastModifiedBy> </cp:lastModifiedBy>
  <cp:revision>382</cp:revision>
  <cp:lastPrinted>2014-11-21T11:14:42Z</cp:lastPrinted>
  <dcterms:created xsi:type="dcterms:W3CDTF">2014-05-13T08:45:19Z</dcterms:created>
  <dcterms:modified xsi:type="dcterms:W3CDTF">2015-01-05T18:16:55Z</dcterms:modified>
</cp:coreProperties>
</file>